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43"/>
  </p:notesMasterIdLst>
  <p:sldIdLst>
    <p:sldId id="297" r:id="rId2"/>
    <p:sldId id="298" r:id="rId3"/>
    <p:sldId id="299" r:id="rId4"/>
    <p:sldId id="300" r:id="rId5"/>
    <p:sldId id="301" r:id="rId6"/>
    <p:sldId id="256" r:id="rId7"/>
    <p:sldId id="284" r:id="rId8"/>
    <p:sldId id="295" r:id="rId9"/>
    <p:sldId id="302" r:id="rId10"/>
    <p:sldId id="323" r:id="rId11"/>
    <p:sldId id="320" r:id="rId12"/>
    <p:sldId id="281" r:id="rId13"/>
    <p:sldId id="282" r:id="rId14"/>
    <p:sldId id="283" r:id="rId15"/>
    <p:sldId id="290" r:id="rId16"/>
    <p:sldId id="304" r:id="rId17"/>
    <p:sldId id="305" r:id="rId18"/>
    <p:sldId id="306" r:id="rId19"/>
    <p:sldId id="307" r:id="rId20"/>
    <p:sldId id="308" r:id="rId21"/>
    <p:sldId id="309" r:id="rId22"/>
    <p:sldId id="310" r:id="rId23"/>
    <p:sldId id="311" r:id="rId24"/>
    <p:sldId id="312" r:id="rId25"/>
    <p:sldId id="313" r:id="rId26"/>
    <p:sldId id="321" r:id="rId27"/>
    <p:sldId id="314" r:id="rId28"/>
    <p:sldId id="315" r:id="rId29"/>
    <p:sldId id="319" r:id="rId30"/>
    <p:sldId id="317" r:id="rId31"/>
    <p:sldId id="316" r:id="rId32"/>
    <p:sldId id="332" r:id="rId33"/>
    <p:sldId id="324" r:id="rId34"/>
    <p:sldId id="326" r:id="rId35"/>
    <p:sldId id="327" r:id="rId36"/>
    <p:sldId id="328" r:id="rId37"/>
    <p:sldId id="329" r:id="rId38"/>
    <p:sldId id="330" r:id="rId39"/>
    <p:sldId id="331" r:id="rId40"/>
    <p:sldId id="303" r:id="rId41"/>
    <p:sldId id="259" r:id="rId4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z" initials="z" lastIdx="2" clrIdx="0">
    <p:extLst>
      <p:ext uri="{19B8F6BF-5375-455C-9EA6-DF929625EA0E}">
        <p15:presenceInfo xmlns:p15="http://schemas.microsoft.com/office/powerpoint/2012/main" userId="zz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EB7"/>
    <a:srgbClr val="039ABD"/>
    <a:srgbClr val="C2F1FE"/>
    <a:srgbClr val="02576C"/>
    <a:srgbClr val="FDBB63"/>
    <a:srgbClr val="D9D7D6"/>
    <a:srgbClr val="6C6B71"/>
    <a:srgbClr val="F5DDBD"/>
    <a:srgbClr val="2E849F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100" autoAdjust="0"/>
    <p:restoredTop sz="94660"/>
  </p:normalViewPr>
  <p:slideViewPr>
    <p:cSldViewPr snapToGrid="0" showGuides="1">
      <p:cViewPr varScale="1">
        <p:scale>
          <a:sx n="72" d="100"/>
          <a:sy n="72" d="100"/>
        </p:scale>
        <p:origin x="120" y="5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8E58B5-07F8-4B0D-87C3-850C3B38EBBE}" type="datetimeFigureOut">
              <a:rPr lang="ko-KR" altLang="en-US" smtClean="0"/>
              <a:t>2022-03-11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955A17-41C8-4119-B087-6740A11DD42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60682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45284-18F9-4968-BC8B-3D7C9AED7E57}" type="datetimeFigureOut">
              <a:rPr lang="ko-KR" altLang="en-US" smtClean="0"/>
              <a:t>2022-03-11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29FB30-2AF9-4E1C-9B9E-78D0C3C8A0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16383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45284-18F9-4968-BC8B-3D7C9AED7E57}" type="datetimeFigureOut">
              <a:rPr lang="ko-KR" altLang="en-US" smtClean="0"/>
              <a:t>2022-03-11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29FB30-2AF9-4E1C-9B9E-78D0C3C8A0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20042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45284-18F9-4968-BC8B-3D7C9AED7E57}" type="datetimeFigureOut">
              <a:rPr lang="ko-KR" altLang="en-US" smtClean="0"/>
              <a:t>2022-03-11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29FB30-2AF9-4E1C-9B9E-78D0C3C8A0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94808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45284-18F9-4968-BC8B-3D7C9AED7E57}" type="datetimeFigureOut">
              <a:rPr lang="ko-KR" altLang="en-US" smtClean="0"/>
              <a:t>2022-03-11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29FB30-2AF9-4E1C-9B9E-78D0C3C8A0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21324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45284-18F9-4968-BC8B-3D7C9AED7E57}" type="datetimeFigureOut">
              <a:rPr lang="ko-KR" altLang="en-US" smtClean="0"/>
              <a:t>2022-03-11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29FB30-2AF9-4E1C-9B9E-78D0C3C8A0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51611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45284-18F9-4968-BC8B-3D7C9AED7E57}" type="datetimeFigureOut">
              <a:rPr lang="ko-KR" altLang="en-US" smtClean="0"/>
              <a:t>2022-03-11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29FB30-2AF9-4E1C-9B9E-78D0C3C8A0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89481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45284-18F9-4968-BC8B-3D7C9AED7E57}" type="datetimeFigureOut">
              <a:rPr lang="ko-KR" altLang="en-US" smtClean="0"/>
              <a:t>2022-03-11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29FB30-2AF9-4E1C-9B9E-78D0C3C8A0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98777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45284-18F9-4968-BC8B-3D7C9AED7E57}" type="datetimeFigureOut">
              <a:rPr lang="ko-KR" altLang="en-US" smtClean="0"/>
              <a:t>2022-03-11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29FB30-2AF9-4E1C-9B9E-78D0C3C8A0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45061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45284-18F9-4968-BC8B-3D7C9AED7E57}" type="datetimeFigureOut">
              <a:rPr lang="ko-KR" altLang="en-US" smtClean="0"/>
              <a:t>2022-03-11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29FB30-2AF9-4E1C-9B9E-78D0C3C8A088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16169D-D0ED-40F3-8F0C-339A099FA430}"/>
              </a:ext>
            </a:extLst>
          </p:cNvPr>
          <p:cNvSpPr txBox="1"/>
          <p:nvPr userDrawn="1"/>
        </p:nvSpPr>
        <p:spPr>
          <a:xfrm>
            <a:off x="10006664" y="6588607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/>
                </a:solidFill>
              </a:rPr>
              <a:t>ⓒSaebyeol Yu.</a:t>
            </a:r>
            <a:r>
              <a:rPr lang="ko-KR" altLang="en-US" sz="900" dirty="0">
                <a:solidFill>
                  <a:schemeClr val="tx1"/>
                </a:solidFill>
              </a:rPr>
              <a:t> </a:t>
            </a:r>
            <a:r>
              <a:rPr lang="en-US" altLang="ko-KR" sz="900" dirty="0" err="1">
                <a:solidFill>
                  <a:schemeClr val="tx1"/>
                </a:solidFill>
              </a:rPr>
              <a:t>Saebyeol’s</a:t>
            </a:r>
            <a:r>
              <a:rPr lang="ko-KR" altLang="en-US" sz="900" dirty="0">
                <a:solidFill>
                  <a:schemeClr val="tx1"/>
                </a:solidFill>
              </a:rPr>
              <a:t> </a:t>
            </a:r>
            <a:r>
              <a:rPr lang="en-US" altLang="ko-KR" sz="900" dirty="0">
                <a:solidFill>
                  <a:schemeClr val="tx1"/>
                </a:solidFill>
              </a:rPr>
              <a:t>PowerPoint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22610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45284-18F9-4968-BC8B-3D7C9AED7E57}" type="datetimeFigureOut">
              <a:rPr lang="ko-KR" altLang="en-US" smtClean="0"/>
              <a:t>2022-03-11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29FB30-2AF9-4E1C-9B9E-78D0C3C8A0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79882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45284-18F9-4968-BC8B-3D7C9AED7E57}" type="datetimeFigureOut">
              <a:rPr lang="ko-KR" altLang="en-US" smtClean="0"/>
              <a:t>2022-03-11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29FB30-2AF9-4E1C-9B9E-78D0C3C8A0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45994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745284-18F9-4968-BC8B-3D7C9AED7E57}" type="datetimeFigureOut">
              <a:rPr lang="ko-KR" altLang="en-US" smtClean="0"/>
              <a:t>2022-03-11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29FB30-2AF9-4E1C-9B9E-78D0C3C8A0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63625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9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0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.gi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8.jpeg"/><Relationship Id="rId7" Type="http://schemas.openxmlformats.org/officeDocument/2006/relationships/image" Target="../media/image12.jpeg"/><Relationship Id="rId12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gif"/><Relationship Id="rId4" Type="http://schemas.openxmlformats.org/officeDocument/2006/relationships/image" Target="../media/image9.png"/><Relationship Id="rId9" Type="http://schemas.openxmlformats.org/officeDocument/2006/relationships/image" Target="../media/image14.jpeg"/><Relationship Id="rId1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74607" y="280310"/>
            <a:ext cx="484278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 err="1" smtClean="0"/>
              <a:t>투레이두</a:t>
            </a:r>
            <a:endParaRPr lang="en-US" altLang="ko-KR" sz="4000" dirty="0" smtClean="0"/>
          </a:p>
          <a:p>
            <a:pPr algn="ctr"/>
            <a:r>
              <a:rPr lang="en-US" altLang="ko-KR" sz="4000" dirty="0" smtClean="0"/>
              <a:t>-</a:t>
            </a:r>
            <a:r>
              <a:rPr lang="ko-KR" altLang="en-US" sz="4000" dirty="0" smtClean="0"/>
              <a:t>물물 교환 플랫폼</a:t>
            </a:r>
            <a:r>
              <a:rPr lang="en-US" altLang="ko-KR" sz="4000" dirty="0" smtClean="0"/>
              <a:t>-</a:t>
            </a:r>
            <a:endParaRPr lang="ko-KR" altLang="en-US" sz="4000" dirty="0"/>
          </a:p>
        </p:txBody>
      </p:sp>
      <p:pic>
        <p:nvPicPr>
          <p:cNvPr id="4" name="Picture 6" descr="소스 이미지 보기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5994" y="2804621"/>
            <a:ext cx="7206006" cy="4053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C316E952-EB86-4FE9-9929-981D7DE3FB2E}"/>
              </a:ext>
            </a:extLst>
          </p:cNvPr>
          <p:cNvSpPr>
            <a:spLocks noGrp="1"/>
          </p:cNvSpPr>
          <p:nvPr/>
        </p:nvSpPr>
        <p:spPr>
          <a:xfrm>
            <a:off x="838200" y="1479058"/>
            <a:ext cx="10515600" cy="5027073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dirty="0" smtClean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 smtClean="0"/>
          </a:p>
          <a:p>
            <a:pPr marL="0" indent="0">
              <a:buNone/>
            </a:pPr>
            <a:r>
              <a:rPr lang="ko-KR" altLang="en-US" dirty="0" smtClean="0"/>
              <a:t>담임 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최기근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 smtClean="0"/>
              <a:t>팀원 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백인광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     </a:t>
            </a:r>
            <a:r>
              <a:rPr lang="ko-KR" altLang="en-US" dirty="0" err="1" smtClean="0"/>
              <a:t>김회진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     </a:t>
            </a:r>
            <a:r>
              <a:rPr lang="ko-KR" altLang="en-US" dirty="0" smtClean="0"/>
              <a:t>박종혁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     </a:t>
            </a:r>
            <a:r>
              <a:rPr lang="ko-KR" altLang="en-US" dirty="0" smtClean="0"/>
              <a:t>김명환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     </a:t>
            </a:r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1842464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8117036" y="513343"/>
            <a:ext cx="3656577" cy="3695738"/>
            <a:chOff x="8307536" y="513343"/>
            <a:chExt cx="3656577" cy="3695738"/>
          </a:xfrm>
        </p:grpSpPr>
        <p:sp>
          <p:nvSpPr>
            <p:cNvPr id="8" name="이등변 삼각형 7"/>
            <p:cNvSpPr/>
            <p:nvPr/>
          </p:nvSpPr>
          <p:spPr>
            <a:xfrm rot="5400000">
              <a:off x="10712131" y="832233"/>
              <a:ext cx="1344721" cy="1159242"/>
            </a:xfrm>
            <a:prstGeom prst="triangl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이등변 삼각형 8"/>
            <p:cNvSpPr/>
            <p:nvPr/>
          </p:nvSpPr>
          <p:spPr>
            <a:xfrm rot="16200000" flipH="1">
              <a:off x="9326503" y="606083"/>
              <a:ext cx="1344721" cy="1159242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이등변 삼각형 9"/>
            <p:cNvSpPr/>
            <p:nvPr/>
          </p:nvSpPr>
          <p:spPr>
            <a:xfrm rot="5400000">
              <a:off x="9574196" y="1657339"/>
              <a:ext cx="1344721" cy="1159242"/>
            </a:xfrm>
            <a:prstGeom prst="triangle">
              <a:avLst/>
            </a:prstGeom>
            <a:solidFill>
              <a:schemeClr val="accent3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이등변 삼각형 11"/>
            <p:cNvSpPr/>
            <p:nvPr/>
          </p:nvSpPr>
          <p:spPr>
            <a:xfrm rot="16200000">
              <a:off x="9812602" y="2403102"/>
              <a:ext cx="1344720" cy="1159242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이등변 삼각형 12"/>
            <p:cNvSpPr/>
            <p:nvPr/>
          </p:nvSpPr>
          <p:spPr>
            <a:xfrm rot="5400000" flipH="1">
              <a:off x="9232981" y="2957100"/>
              <a:ext cx="1344720" cy="1159242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이등변 삼각형 13"/>
            <p:cNvSpPr/>
            <p:nvPr/>
          </p:nvSpPr>
          <p:spPr>
            <a:xfrm rot="16200000">
              <a:off x="8214797" y="1555441"/>
              <a:ext cx="1344720" cy="1159242"/>
            </a:xfrm>
            <a:prstGeom prst="triangl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527769" y="2211262"/>
            <a:ext cx="576472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b="1" spc="-150" dirty="0">
                <a:solidFill>
                  <a:schemeClr val="accent2">
                    <a:lumMod val="60000"/>
                    <a:lumOff val="40000"/>
                    <a:alpha val="70000"/>
                  </a:schemeClr>
                </a:solidFill>
                <a:latin typeface="+mj-lt"/>
                <a:ea typeface="THE명품고딕L" panose="02020603020101020101" pitchFamily="18" charset="-127"/>
              </a:rPr>
              <a:t>5</a:t>
            </a:r>
            <a:r>
              <a:rPr lang="en-US" altLang="ko-KR" sz="8000" b="1" spc="-150" dirty="0" smtClean="0">
                <a:solidFill>
                  <a:schemeClr val="accent2">
                    <a:lumMod val="60000"/>
                    <a:lumOff val="40000"/>
                    <a:alpha val="70000"/>
                  </a:schemeClr>
                </a:solidFill>
                <a:latin typeface="+mj-lt"/>
                <a:ea typeface="THE명품고딕L" panose="02020603020101020101" pitchFamily="18" charset="-127"/>
              </a:rPr>
              <a:t>. </a:t>
            </a:r>
            <a:r>
              <a:rPr lang="ko-KR" altLang="en-US" sz="6000" b="1" spc="-150" dirty="0" err="1" smtClean="0">
                <a:solidFill>
                  <a:schemeClr val="accent2">
                    <a:lumMod val="60000"/>
                    <a:lumOff val="40000"/>
                    <a:alpha val="70000"/>
                  </a:schemeClr>
                </a:solidFill>
                <a:latin typeface="+mj-lt"/>
                <a:ea typeface="THE명품고딕L" panose="02020603020101020101" pitchFamily="18" charset="-127"/>
              </a:rPr>
              <a:t>사용기술</a:t>
            </a:r>
            <a:r>
              <a:rPr lang="ko-KR" altLang="en-US" sz="6000" b="1" spc="-150" dirty="0" smtClean="0">
                <a:solidFill>
                  <a:schemeClr val="accent2">
                    <a:lumMod val="60000"/>
                    <a:lumOff val="40000"/>
                    <a:alpha val="70000"/>
                  </a:schemeClr>
                </a:solidFill>
                <a:latin typeface="+mj-lt"/>
                <a:ea typeface="THE명품고딕L" panose="02020603020101020101" pitchFamily="18" charset="-127"/>
              </a:rPr>
              <a:t> 설명</a:t>
            </a:r>
            <a:endParaRPr lang="en-US" altLang="ko-KR" sz="6000" b="1" spc="-150" dirty="0" smtClean="0">
              <a:solidFill>
                <a:schemeClr val="accent2">
                  <a:lumMod val="60000"/>
                  <a:lumOff val="40000"/>
                  <a:alpha val="70000"/>
                </a:schemeClr>
              </a:solidFill>
              <a:latin typeface="+mj-lt"/>
              <a:ea typeface="THE명품고딕L" panose="02020603020101020101" pitchFamily="18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35000" y="3429236"/>
            <a:ext cx="508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9715499" y="6505575"/>
            <a:ext cx="240642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64187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31E3328-7827-40DC-A98E-27099393F65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A2CB756C-AFE0-4A41-9345-C56D5B3BB162}"/>
              </a:ext>
            </a:extLst>
          </p:cNvPr>
          <p:cNvSpPr/>
          <p:nvPr/>
        </p:nvSpPr>
        <p:spPr>
          <a:xfrm>
            <a:off x="729349" y="1045857"/>
            <a:ext cx="3922550" cy="14487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BB9625-5326-4AE0-B1B7-423C7954E7BE}"/>
              </a:ext>
            </a:extLst>
          </p:cNvPr>
          <p:cNvSpPr txBox="1"/>
          <p:nvPr/>
        </p:nvSpPr>
        <p:spPr>
          <a:xfrm>
            <a:off x="1182358" y="1359557"/>
            <a:ext cx="36032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 smtClean="0">
                <a:solidFill>
                  <a:schemeClr val="bg1"/>
                </a:solidFill>
              </a:rPr>
              <a:t> </a:t>
            </a:r>
            <a:r>
              <a:rPr lang="en-US" altLang="ko-KR" sz="4000" b="1" dirty="0" smtClean="0">
                <a:solidFill>
                  <a:schemeClr val="bg1"/>
                </a:solidFill>
              </a:rPr>
              <a:t>PART </a:t>
            </a:r>
            <a:r>
              <a:rPr lang="en-US" altLang="ko-KR" sz="4000" b="1" dirty="0">
                <a:solidFill>
                  <a:schemeClr val="bg1"/>
                </a:solidFill>
              </a:rPr>
              <a:t>1</a:t>
            </a:r>
            <a:endParaRPr lang="ko-KR" altLang="en-US" sz="4000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10D87E-0FC7-42DD-B63A-8F1C55EDC600}"/>
              </a:ext>
            </a:extLst>
          </p:cNvPr>
          <p:cNvSpPr txBox="1"/>
          <p:nvPr/>
        </p:nvSpPr>
        <p:spPr>
          <a:xfrm>
            <a:off x="2452255" y="2875819"/>
            <a:ext cx="654211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spc="-300" dirty="0" err="1" smtClean="0">
                <a:solidFill>
                  <a:schemeClr val="bg2">
                    <a:lumMod val="10000"/>
                  </a:schemeClr>
                </a:solidFill>
              </a:rPr>
              <a:t>회원관련</a:t>
            </a:r>
            <a:r>
              <a:rPr lang="en-US" altLang="ko-KR" sz="3600" spc="-300" dirty="0" smtClean="0">
                <a:solidFill>
                  <a:schemeClr val="bg2">
                    <a:lumMod val="10000"/>
                  </a:schemeClr>
                </a:solidFill>
              </a:rPr>
              <a:t>/</a:t>
            </a:r>
            <a:r>
              <a:rPr lang="ko-KR" altLang="en-US" sz="3600" spc="-300" dirty="0" smtClean="0">
                <a:solidFill>
                  <a:schemeClr val="bg2">
                    <a:lumMod val="10000"/>
                  </a:schemeClr>
                </a:solidFill>
              </a:rPr>
              <a:t>보안</a:t>
            </a:r>
            <a:endParaRPr lang="en-US" altLang="ko-KR" sz="3600" spc="-300" dirty="0" smtClean="0">
              <a:solidFill>
                <a:schemeClr val="bg2">
                  <a:lumMod val="10000"/>
                </a:schemeClr>
              </a:solidFill>
            </a:endParaRPr>
          </a:p>
          <a:p>
            <a:pPr algn="ctr"/>
            <a:endParaRPr lang="en-US" altLang="ko-KR" sz="3600" spc="-300" dirty="0" smtClean="0">
              <a:solidFill>
                <a:schemeClr val="bg2">
                  <a:lumMod val="10000"/>
                </a:schemeClr>
              </a:solidFill>
            </a:endParaRPr>
          </a:p>
          <a:p>
            <a:pPr algn="ctr"/>
            <a:r>
              <a:rPr lang="ko-KR" altLang="en-US" sz="3600" spc="-300" dirty="0" err="1" smtClean="0">
                <a:solidFill>
                  <a:schemeClr val="bg2">
                    <a:lumMod val="10000"/>
                  </a:schemeClr>
                </a:solidFill>
              </a:rPr>
              <a:t>김회진</a:t>
            </a:r>
            <a:endParaRPr lang="ko-KR" altLang="en-US" sz="3600" spc="-3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A86507-4D04-4762-9E20-1AA37506A84C}"/>
              </a:ext>
            </a:extLst>
          </p:cNvPr>
          <p:cNvSpPr txBox="1"/>
          <p:nvPr/>
        </p:nvSpPr>
        <p:spPr>
          <a:xfrm>
            <a:off x="10006664" y="6588607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/>
                </a:solidFill>
              </a:rPr>
              <a:t>ⓒSaebyeol Yu.</a:t>
            </a:r>
            <a:r>
              <a:rPr lang="ko-KR" altLang="en-US" sz="900" dirty="0">
                <a:solidFill>
                  <a:schemeClr val="tx1"/>
                </a:solidFill>
              </a:rPr>
              <a:t> </a:t>
            </a:r>
            <a:r>
              <a:rPr lang="en-US" altLang="ko-KR" sz="900" dirty="0" err="1">
                <a:solidFill>
                  <a:schemeClr val="tx1"/>
                </a:solidFill>
              </a:rPr>
              <a:t>Saebyeol’s</a:t>
            </a:r>
            <a:r>
              <a:rPr lang="ko-KR" altLang="en-US" sz="900" dirty="0">
                <a:solidFill>
                  <a:schemeClr val="tx1"/>
                </a:solidFill>
              </a:rPr>
              <a:t> </a:t>
            </a:r>
            <a:r>
              <a:rPr lang="en-US" altLang="ko-KR" sz="900" dirty="0">
                <a:solidFill>
                  <a:schemeClr val="tx1"/>
                </a:solidFill>
              </a:rPr>
              <a:t>PowerPoint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8596703"/>
      </p:ext>
    </p:extLst>
  </p:cSld>
  <p:clrMapOvr>
    <a:masterClrMapping/>
  </p:clrMapOvr>
  <p:transition spd="slow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41D38B16-140D-43D2-97DF-A3A63699995D}"/>
              </a:ext>
            </a:extLst>
          </p:cNvPr>
          <p:cNvSpPr/>
          <p:nvPr/>
        </p:nvSpPr>
        <p:spPr>
          <a:xfrm>
            <a:off x="-1" y="2539"/>
            <a:ext cx="12191999" cy="1139543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4B62E7D8-2355-44BA-A245-B5774C0B2832}"/>
              </a:ext>
            </a:extLst>
          </p:cNvPr>
          <p:cNvCxnSpPr>
            <a:cxnSpLocks/>
          </p:cNvCxnSpPr>
          <p:nvPr/>
        </p:nvCxnSpPr>
        <p:spPr>
          <a:xfrm>
            <a:off x="0" y="1142096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2D596F80-1369-418D-B79C-C48A2C2E6E06}"/>
              </a:ext>
            </a:extLst>
          </p:cNvPr>
          <p:cNvSpPr txBox="1"/>
          <p:nvPr/>
        </p:nvSpPr>
        <p:spPr>
          <a:xfrm>
            <a:off x="790600" y="249144"/>
            <a:ext cx="26548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spc="-300" dirty="0" smtClean="0">
                <a:solidFill>
                  <a:schemeClr val="bg1"/>
                </a:solidFill>
                <a:latin typeface="+mn-ea"/>
              </a:rPr>
              <a:t>P A R T  1 - 1</a:t>
            </a:r>
            <a:endParaRPr lang="ko-KR" altLang="en-US" sz="3600" b="1" spc="-3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62" name="TextBox 261">
            <a:extLst>
              <a:ext uri="{FF2B5EF4-FFF2-40B4-BE49-F238E27FC236}">
                <a16:creationId xmlns:a16="http://schemas.microsoft.com/office/drawing/2014/main" id="{67FE97D7-EAE7-4F2F-A9F9-2D51EABFDBC6}"/>
              </a:ext>
            </a:extLst>
          </p:cNvPr>
          <p:cNvSpPr txBox="1"/>
          <p:nvPr/>
        </p:nvSpPr>
        <p:spPr>
          <a:xfrm flipH="1">
            <a:off x="1662512" y="1352134"/>
            <a:ext cx="1254937" cy="4142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/>
              <a:t>회원가입</a:t>
            </a:r>
            <a:endParaRPr lang="ko-KR" altLang="en-US" sz="2000" b="1" dirty="0"/>
          </a:p>
        </p:txBody>
      </p:sp>
      <p:sp>
        <p:nvSpPr>
          <p:cNvPr id="263" name="TextBox 262">
            <a:extLst>
              <a:ext uri="{FF2B5EF4-FFF2-40B4-BE49-F238E27FC236}">
                <a16:creationId xmlns:a16="http://schemas.microsoft.com/office/drawing/2014/main" id="{A346649F-FC61-4C61-AFBB-67805F02524D}"/>
              </a:ext>
            </a:extLst>
          </p:cNvPr>
          <p:cNvSpPr txBox="1"/>
          <p:nvPr/>
        </p:nvSpPr>
        <p:spPr>
          <a:xfrm flipH="1">
            <a:off x="7243297" y="1559250"/>
            <a:ext cx="1268426" cy="4134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/>
              <a:t>로그</a:t>
            </a:r>
            <a:r>
              <a:rPr lang="ko-KR" altLang="en-US" sz="2000" b="1" dirty="0"/>
              <a:t>인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3512" y="2174773"/>
            <a:ext cx="3588575" cy="316740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877" y="1765984"/>
            <a:ext cx="4260205" cy="4240015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3445494" y="2286000"/>
            <a:ext cx="544615" cy="26600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/>
          <p:cNvCxnSpPr/>
          <p:nvPr/>
        </p:nvCxnSpPr>
        <p:spPr>
          <a:xfrm flipV="1">
            <a:off x="3990109" y="2061556"/>
            <a:ext cx="831273" cy="3574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821382" y="1928552"/>
            <a:ext cx="13882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이메일을 통한 인증</a:t>
            </a:r>
            <a:endParaRPr lang="ko-KR" altLang="en-US" sz="1000" dirty="0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4821382" y="1928552"/>
            <a:ext cx="1274616" cy="31172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3546" y="2560096"/>
            <a:ext cx="1191741" cy="1068272"/>
          </a:xfrm>
          <a:prstGeom prst="rect">
            <a:avLst/>
          </a:prstGeom>
        </p:spPr>
      </p:pic>
      <p:sp>
        <p:nvSpPr>
          <p:cNvPr id="15" name="모서리가 둥근 직사각형 14"/>
          <p:cNvSpPr/>
          <p:nvPr/>
        </p:nvSpPr>
        <p:spPr>
          <a:xfrm>
            <a:off x="2593571" y="3807229"/>
            <a:ext cx="473825" cy="17456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화살표 연결선 16"/>
          <p:cNvCxnSpPr>
            <a:stCxn id="15" idx="3"/>
            <a:endCxn id="14" idx="1"/>
          </p:cNvCxnSpPr>
          <p:nvPr/>
        </p:nvCxnSpPr>
        <p:spPr>
          <a:xfrm flipV="1">
            <a:off x="3067396" y="3094232"/>
            <a:ext cx="1676150" cy="8002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801358" y="3762880"/>
            <a:ext cx="11387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err="1" smtClean="0"/>
              <a:t>Datepicker</a:t>
            </a:r>
            <a:r>
              <a:rPr lang="ko-KR" altLang="en-US" sz="1000" dirty="0"/>
              <a:t> </a:t>
            </a:r>
            <a:r>
              <a:rPr lang="ko-KR" altLang="en-US" sz="1000" dirty="0" smtClean="0"/>
              <a:t>사용</a:t>
            </a:r>
            <a:endParaRPr lang="ko-KR" altLang="en-US" sz="1000" dirty="0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1440" y="4303597"/>
            <a:ext cx="1714298" cy="1912364"/>
          </a:xfrm>
          <a:prstGeom prst="rect">
            <a:avLst/>
          </a:prstGeom>
        </p:spPr>
      </p:pic>
      <p:sp>
        <p:nvSpPr>
          <p:cNvPr id="21" name="모서리가 둥근 직사각형 20"/>
          <p:cNvSpPr/>
          <p:nvPr/>
        </p:nvSpPr>
        <p:spPr>
          <a:xfrm>
            <a:off x="3690851" y="4143613"/>
            <a:ext cx="498764" cy="28503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화살표 연결선 22"/>
          <p:cNvCxnSpPr>
            <a:endCxn id="20" idx="1"/>
          </p:cNvCxnSpPr>
          <p:nvPr/>
        </p:nvCxnSpPr>
        <p:spPr>
          <a:xfrm>
            <a:off x="4197927" y="4303597"/>
            <a:ext cx="513513" cy="9561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4801358" y="6334298"/>
            <a:ext cx="140824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다음 지도 </a:t>
            </a:r>
            <a:r>
              <a:rPr lang="en-US" altLang="ko-KR" sz="1000" dirty="0" err="1" smtClean="0"/>
              <a:t>api</a:t>
            </a:r>
            <a:r>
              <a:rPr lang="ko-KR" altLang="en-US" sz="1000" dirty="0"/>
              <a:t> </a:t>
            </a:r>
            <a:r>
              <a:rPr lang="ko-KR" altLang="en-US" sz="1000" dirty="0" smtClean="0"/>
              <a:t>사용</a:t>
            </a:r>
            <a:endParaRPr lang="ko-KR" altLang="en-US" sz="1000" dirty="0"/>
          </a:p>
        </p:txBody>
      </p:sp>
      <p:sp>
        <p:nvSpPr>
          <p:cNvPr id="26" name="모서리가 둥근 직사각형 25"/>
          <p:cNvSpPr/>
          <p:nvPr/>
        </p:nvSpPr>
        <p:spPr>
          <a:xfrm>
            <a:off x="2593571" y="5020887"/>
            <a:ext cx="789709" cy="12469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직선 화살표 연결선 27"/>
          <p:cNvCxnSpPr/>
          <p:nvPr/>
        </p:nvCxnSpPr>
        <p:spPr>
          <a:xfrm>
            <a:off x="3135279" y="5153891"/>
            <a:ext cx="310215" cy="11222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2917449" y="6271535"/>
            <a:ext cx="11305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Validation </a:t>
            </a:r>
            <a:r>
              <a:rPr lang="ko-KR" altLang="en-US" sz="1000" dirty="0" smtClean="0"/>
              <a:t>사용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999115848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41D38B16-140D-43D2-97DF-A3A63699995D}"/>
              </a:ext>
            </a:extLst>
          </p:cNvPr>
          <p:cNvSpPr/>
          <p:nvPr/>
        </p:nvSpPr>
        <p:spPr>
          <a:xfrm>
            <a:off x="-1" y="2539"/>
            <a:ext cx="12191999" cy="11395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4B62E7D8-2355-44BA-A245-B5774C0B2832}"/>
              </a:ext>
            </a:extLst>
          </p:cNvPr>
          <p:cNvCxnSpPr>
            <a:cxnSpLocks/>
          </p:cNvCxnSpPr>
          <p:nvPr/>
        </p:nvCxnSpPr>
        <p:spPr>
          <a:xfrm>
            <a:off x="0" y="1142096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2D596F80-1369-418D-B79C-C48A2C2E6E06}"/>
              </a:ext>
            </a:extLst>
          </p:cNvPr>
          <p:cNvSpPr txBox="1"/>
          <p:nvPr/>
        </p:nvSpPr>
        <p:spPr>
          <a:xfrm>
            <a:off x="790600" y="249144"/>
            <a:ext cx="26548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spc="-300" dirty="0" smtClean="0">
                <a:solidFill>
                  <a:schemeClr val="bg1"/>
                </a:solidFill>
                <a:latin typeface="+mn-ea"/>
              </a:rPr>
              <a:t>P A R T  1 - 2</a:t>
            </a:r>
            <a:endParaRPr lang="ko-KR" altLang="en-US" sz="3600" b="1" spc="-3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64" name="TextBox 263">
            <a:extLst>
              <a:ext uri="{FF2B5EF4-FFF2-40B4-BE49-F238E27FC236}">
                <a16:creationId xmlns:a16="http://schemas.microsoft.com/office/drawing/2014/main" id="{3F2A5FEE-0334-4AA1-9430-CB31B90A4B54}"/>
              </a:ext>
            </a:extLst>
          </p:cNvPr>
          <p:cNvSpPr txBox="1"/>
          <p:nvPr/>
        </p:nvSpPr>
        <p:spPr>
          <a:xfrm flipH="1">
            <a:off x="3421060" y="1518993"/>
            <a:ext cx="9231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/>
              <a:t>수정</a:t>
            </a:r>
            <a:endParaRPr lang="ko-KR" altLang="en-US" sz="2000" b="1" dirty="0"/>
          </a:p>
        </p:txBody>
      </p:sp>
      <p:sp>
        <p:nvSpPr>
          <p:cNvPr id="265" name="TextBox 264">
            <a:extLst>
              <a:ext uri="{FF2B5EF4-FFF2-40B4-BE49-F238E27FC236}">
                <a16:creationId xmlns:a16="http://schemas.microsoft.com/office/drawing/2014/main" id="{92256052-AE6F-46E6-9280-D0C5AF691114}"/>
              </a:ext>
            </a:extLst>
          </p:cNvPr>
          <p:cNvSpPr txBox="1"/>
          <p:nvPr/>
        </p:nvSpPr>
        <p:spPr>
          <a:xfrm flipH="1">
            <a:off x="8859061" y="1518993"/>
            <a:ext cx="10346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/>
              <a:t>탈</a:t>
            </a:r>
            <a:r>
              <a:rPr lang="ko-KR" altLang="en-US" sz="2000" b="1" dirty="0"/>
              <a:t>퇴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0183" y="5505449"/>
            <a:ext cx="1490877" cy="59054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9989" y="1919103"/>
            <a:ext cx="2782553" cy="3109912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1043" y="1919103"/>
            <a:ext cx="2885165" cy="293370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48399" y="4852803"/>
            <a:ext cx="2290451" cy="591084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51728" y="5800725"/>
            <a:ext cx="2287122" cy="581024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26887" y="5505450"/>
            <a:ext cx="1634551" cy="590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389648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41D38B16-140D-43D2-97DF-A3A63699995D}"/>
              </a:ext>
            </a:extLst>
          </p:cNvPr>
          <p:cNvSpPr/>
          <p:nvPr/>
        </p:nvSpPr>
        <p:spPr>
          <a:xfrm>
            <a:off x="-1" y="2539"/>
            <a:ext cx="12191999" cy="11395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4B62E7D8-2355-44BA-A245-B5774C0B2832}"/>
              </a:ext>
            </a:extLst>
          </p:cNvPr>
          <p:cNvCxnSpPr>
            <a:cxnSpLocks/>
          </p:cNvCxnSpPr>
          <p:nvPr/>
        </p:nvCxnSpPr>
        <p:spPr>
          <a:xfrm>
            <a:off x="0" y="1142096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2D596F80-1369-418D-B79C-C48A2C2E6E06}"/>
              </a:ext>
            </a:extLst>
          </p:cNvPr>
          <p:cNvSpPr txBox="1"/>
          <p:nvPr/>
        </p:nvSpPr>
        <p:spPr>
          <a:xfrm>
            <a:off x="790600" y="249144"/>
            <a:ext cx="26548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spc="-300" dirty="0" smtClean="0">
                <a:solidFill>
                  <a:schemeClr val="bg1"/>
                </a:solidFill>
                <a:latin typeface="+mn-ea"/>
              </a:rPr>
              <a:t>P A R T  1 - 3</a:t>
            </a:r>
            <a:endParaRPr lang="ko-KR" altLang="en-US" sz="3600" b="1" spc="-3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65" name="TextBox 264">
            <a:extLst>
              <a:ext uri="{FF2B5EF4-FFF2-40B4-BE49-F238E27FC236}">
                <a16:creationId xmlns:a16="http://schemas.microsoft.com/office/drawing/2014/main" id="{92256052-AE6F-46E6-9280-D0C5AF691114}"/>
              </a:ext>
            </a:extLst>
          </p:cNvPr>
          <p:cNvSpPr txBox="1"/>
          <p:nvPr/>
        </p:nvSpPr>
        <p:spPr>
          <a:xfrm flipH="1">
            <a:off x="5578665" y="1532881"/>
            <a:ext cx="10346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/>
              <a:t>관리자</a:t>
            </a:r>
            <a:endParaRPr lang="ko-KR" altLang="en-US" sz="2000" b="1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014" y="1932992"/>
            <a:ext cx="7492498" cy="4639258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4126163" y="2857500"/>
            <a:ext cx="807787" cy="16192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/>
          <p:cNvCxnSpPr/>
          <p:nvPr/>
        </p:nvCxnSpPr>
        <p:spPr>
          <a:xfrm>
            <a:off x="4953000" y="2962275"/>
            <a:ext cx="1828800" cy="12903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715125" y="3895725"/>
            <a:ext cx="183832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 smtClean="0"/>
              <a:t>활성</a:t>
            </a:r>
            <a:r>
              <a:rPr lang="en-US" altLang="ko-KR" sz="1000" b="1" dirty="0" smtClean="0"/>
              <a:t>/</a:t>
            </a:r>
            <a:r>
              <a:rPr lang="ko-KR" altLang="en-US" sz="1000" b="1" dirty="0" smtClean="0"/>
              <a:t>비활성 선택 후 </a:t>
            </a:r>
            <a:r>
              <a:rPr lang="ko-KR" altLang="en-US" sz="1000" b="1" dirty="0" err="1" smtClean="0"/>
              <a:t>클릭시</a:t>
            </a:r>
            <a:r>
              <a:rPr lang="ko-KR" altLang="en-US" sz="1000" b="1" dirty="0" smtClean="0"/>
              <a:t> 해당 계정을 활성</a:t>
            </a:r>
            <a:r>
              <a:rPr lang="en-US" altLang="ko-KR" sz="1000" b="1" dirty="0" smtClean="0"/>
              <a:t>/</a:t>
            </a:r>
            <a:r>
              <a:rPr lang="ko-KR" altLang="en-US" sz="1000" b="1" dirty="0" smtClean="0"/>
              <a:t>비활성화 </a:t>
            </a:r>
            <a:r>
              <a:rPr lang="ko-KR" altLang="en-US" sz="1000" b="1" dirty="0" err="1" smtClean="0"/>
              <a:t>시킬수있다</a:t>
            </a:r>
            <a:endParaRPr lang="ko-KR" altLang="en-US" sz="1000" b="1" dirty="0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5153025" y="2857500"/>
            <a:ext cx="425640" cy="16192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화살표 연결선 12"/>
          <p:cNvCxnSpPr/>
          <p:nvPr/>
        </p:nvCxnSpPr>
        <p:spPr>
          <a:xfrm>
            <a:off x="5578665" y="2938462"/>
            <a:ext cx="1311784" cy="3857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891720" y="3019425"/>
            <a:ext cx="151491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 smtClean="0"/>
              <a:t>권한 </a:t>
            </a:r>
            <a:r>
              <a:rPr lang="ko-KR" altLang="en-US" sz="1000" b="1" dirty="0" err="1" smtClean="0"/>
              <a:t>선택후</a:t>
            </a:r>
            <a:r>
              <a:rPr lang="ko-KR" altLang="en-US" sz="1000" b="1" dirty="0" smtClean="0"/>
              <a:t> 일치하는 권한이 있으면 삭제 없으면 부여하는 방식</a:t>
            </a:r>
            <a:endParaRPr lang="ko-KR" altLang="en-US" sz="1000" b="1" dirty="0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6613330" y="1932991"/>
            <a:ext cx="1168595" cy="41968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화살표 연결선 16"/>
          <p:cNvCxnSpPr/>
          <p:nvPr/>
        </p:nvCxnSpPr>
        <p:spPr>
          <a:xfrm>
            <a:off x="7791450" y="2171365"/>
            <a:ext cx="1647825" cy="8480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9439275" y="2857500"/>
            <a:ext cx="16603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 smtClean="0"/>
              <a:t>이름을 통한 검색 기능</a:t>
            </a:r>
            <a:endParaRPr lang="ko-KR" alt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26247576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41D38B16-140D-43D2-97DF-A3A63699995D}"/>
              </a:ext>
            </a:extLst>
          </p:cNvPr>
          <p:cNvSpPr/>
          <p:nvPr/>
        </p:nvSpPr>
        <p:spPr>
          <a:xfrm>
            <a:off x="-1" y="2539"/>
            <a:ext cx="12191999" cy="11395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4B62E7D8-2355-44BA-A245-B5774C0B2832}"/>
              </a:ext>
            </a:extLst>
          </p:cNvPr>
          <p:cNvCxnSpPr>
            <a:cxnSpLocks/>
          </p:cNvCxnSpPr>
          <p:nvPr/>
        </p:nvCxnSpPr>
        <p:spPr>
          <a:xfrm>
            <a:off x="0" y="1142096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2D596F80-1369-418D-B79C-C48A2C2E6E06}"/>
              </a:ext>
            </a:extLst>
          </p:cNvPr>
          <p:cNvSpPr txBox="1"/>
          <p:nvPr/>
        </p:nvSpPr>
        <p:spPr>
          <a:xfrm>
            <a:off x="790600" y="249144"/>
            <a:ext cx="60404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spc="-300" dirty="0" smtClean="0">
                <a:solidFill>
                  <a:schemeClr val="bg1"/>
                </a:solidFill>
                <a:latin typeface="+mn-ea"/>
              </a:rPr>
              <a:t>P A R T  1 – 4 		     Security</a:t>
            </a:r>
            <a:endParaRPr lang="ko-KR" altLang="en-US" sz="3600" b="1" spc="-30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192" y="1771650"/>
            <a:ext cx="6077953" cy="147701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192" y="3819272"/>
            <a:ext cx="6465232" cy="35242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192" y="4552823"/>
            <a:ext cx="5162550" cy="1085978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7346479" y="4700364"/>
            <a:ext cx="2140421" cy="44786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7421326" y="4778104"/>
            <a:ext cx="199072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b="1" dirty="0" err="1" smtClean="0"/>
              <a:t>Bcrypt</a:t>
            </a:r>
            <a:r>
              <a:rPr lang="ko-KR" altLang="en-US" sz="1300" b="1" dirty="0" smtClean="0"/>
              <a:t>를 이용한 암호화</a:t>
            </a:r>
            <a:endParaRPr lang="ko-KR" altLang="en-US" sz="1300" b="1" dirty="0"/>
          </a:p>
        </p:txBody>
      </p:sp>
      <p:sp>
        <p:nvSpPr>
          <p:cNvPr id="10" name="직사각형 9"/>
          <p:cNvSpPr/>
          <p:nvPr/>
        </p:nvSpPr>
        <p:spPr>
          <a:xfrm>
            <a:off x="6829424" y="2171527"/>
            <a:ext cx="2582628" cy="5334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6852366" y="2305215"/>
            <a:ext cx="251070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b="1" dirty="0" smtClean="0"/>
              <a:t>Interceptor</a:t>
            </a:r>
            <a:r>
              <a:rPr lang="ko-KR" altLang="en-US" sz="1300" b="1" dirty="0" smtClean="0"/>
              <a:t>를 이용한 접근 제한</a:t>
            </a:r>
            <a:endParaRPr lang="ko-KR" altLang="en-US" sz="1300" b="1" dirty="0"/>
          </a:p>
        </p:txBody>
      </p:sp>
    </p:spTree>
    <p:extLst>
      <p:ext uri="{BB962C8B-B14F-4D97-AF65-F5344CB8AC3E}">
        <p14:creationId xmlns:p14="http://schemas.microsoft.com/office/powerpoint/2010/main" val="198457863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31E3328-7827-40DC-A98E-27099393F65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A2CB756C-AFE0-4A41-9345-C56D5B3BB162}"/>
              </a:ext>
            </a:extLst>
          </p:cNvPr>
          <p:cNvSpPr/>
          <p:nvPr/>
        </p:nvSpPr>
        <p:spPr>
          <a:xfrm>
            <a:off x="729349" y="1045857"/>
            <a:ext cx="3922550" cy="14487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BB9625-5326-4AE0-B1B7-423C7954E7BE}"/>
              </a:ext>
            </a:extLst>
          </p:cNvPr>
          <p:cNvSpPr txBox="1"/>
          <p:nvPr/>
        </p:nvSpPr>
        <p:spPr>
          <a:xfrm>
            <a:off x="1182358" y="1359557"/>
            <a:ext cx="36032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 smtClean="0">
                <a:solidFill>
                  <a:schemeClr val="bg1"/>
                </a:solidFill>
              </a:rPr>
              <a:t> </a:t>
            </a:r>
            <a:r>
              <a:rPr lang="en-US" altLang="ko-KR" sz="4000" b="1" dirty="0" smtClean="0">
                <a:solidFill>
                  <a:schemeClr val="bg1"/>
                </a:solidFill>
              </a:rPr>
              <a:t>PART 2</a:t>
            </a:r>
            <a:endParaRPr lang="ko-KR" altLang="en-US" sz="4000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10D87E-0FC7-42DD-B63A-8F1C55EDC600}"/>
              </a:ext>
            </a:extLst>
          </p:cNvPr>
          <p:cNvSpPr txBox="1"/>
          <p:nvPr/>
        </p:nvSpPr>
        <p:spPr>
          <a:xfrm>
            <a:off x="2452255" y="2875819"/>
            <a:ext cx="654211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spc="-300" dirty="0" smtClean="0">
                <a:solidFill>
                  <a:schemeClr val="bg2">
                    <a:lumMod val="10000"/>
                  </a:schemeClr>
                </a:solidFill>
              </a:rPr>
              <a:t>홈 화면</a:t>
            </a:r>
            <a:r>
              <a:rPr lang="en-US" altLang="ko-KR" sz="3600" spc="-3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ko-KR" sz="3600" spc="-300" dirty="0" smtClean="0">
                <a:solidFill>
                  <a:schemeClr val="bg2">
                    <a:lumMod val="10000"/>
                  </a:schemeClr>
                </a:solidFill>
              </a:rPr>
              <a:t>/ </a:t>
            </a:r>
            <a:r>
              <a:rPr lang="ko-KR" altLang="en-US" sz="3600" spc="-300" dirty="0" smtClean="0">
                <a:solidFill>
                  <a:schemeClr val="bg2">
                    <a:lumMod val="10000"/>
                  </a:schemeClr>
                </a:solidFill>
              </a:rPr>
              <a:t>알림 </a:t>
            </a:r>
            <a:r>
              <a:rPr lang="en-US" altLang="ko-KR" sz="3600" spc="-300" dirty="0" smtClean="0">
                <a:solidFill>
                  <a:schemeClr val="bg2">
                    <a:lumMod val="10000"/>
                  </a:schemeClr>
                </a:solidFill>
              </a:rPr>
              <a:t>/ </a:t>
            </a:r>
            <a:r>
              <a:rPr lang="ko-KR" altLang="en-US" sz="3600" spc="-300" dirty="0" err="1" smtClean="0">
                <a:solidFill>
                  <a:schemeClr val="bg2">
                    <a:lumMod val="10000"/>
                  </a:schemeClr>
                </a:solidFill>
              </a:rPr>
              <a:t>메세지</a:t>
            </a:r>
            <a:endParaRPr lang="en-US" altLang="ko-KR" sz="3600" spc="-300" dirty="0" smtClean="0">
              <a:solidFill>
                <a:schemeClr val="bg2">
                  <a:lumMod val="10000"/>
                </a:schemeClr>
              </a:solidFill>
            </a:endParaRPr>
          </a:p>
          <a:p>
            <a:pPr algn="ctr"/>
            <a:endParaRPr lang="en-US" altLang="ko-KR" sz="3600" spc="-300" dirty="0" smtClean="0">
              <a:solidFill>
                <a:schemeClr val="bg2">
                  <a:lumMod val="10000"/>
                </a:schemeClr>
              </a:solidFill>
            </a:endParaRPr>
          </a:p>
          <a:p>
            <a:pPr algn="ctr"/>
            <a:r>
              <a:rPr lang="ko-KR" altLang="en-US" sz="3600" spc="-300" dirty="0" smtClean="0">
                <a:solidFill>
                  <a:schemeClr val="bg2">
                    <a:lumMod val="10000"/>
                  </a:schemeClr>
                </a:solidFill>
              </a:rPr>
              <a:t>박종혁</a:t>
            </a:r>
            <a:endParaRPr lang="ko-KR" altLang="en-US" sz="3600" spc="-3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A86507-4D04-4762-9E20-1AA37506A84C}"/>
              </a:ext>
            </a:extLst>
          </p:cNvPr>
          <p:cNvSpPr txBox="1"/>
          <p:nvPr/>
        </p:nvSpPr>
        <p:spPr>
          <a:xfrm>
            <a:off x="10006664" y="6588607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/>
                </a:solidFill>
              </a:rPr>
              <a:t>ⓒSaebyeol Yu.</a:t>
            </a:r>
            <a:r>
              <a:rPr lang="ko-KR" altLang="en-US" sz="900" dirty="0">
                <a:solidFill>
                  <a:schemeClr val="tx1"/>
                </a:solidFill>
              </a:rPr>
              <a:t> </a:t>
            </a:r>
            <a:r>
              <a:rPr lang="en-US" altLang="ko-KR" sz="900" dirty="0" err="1">
                <a:solidFill>
                  <a:schemeClr val="tx1"/>
                </a:solidFill>
              </a:rPr>
              <a:t>Saebyeol’s</a:t>
            </a:r>
            <a:r>
              <a:rPr lang="ko-KR" altLang="en-US" sz="900" dirty="0">
                <a:solidFill>
                  <a:schemeClr val="tx1"/>
                </a:solidFill>
              </a:rPr>
              <a:t> </a:t>
            </a:r>
            <a:r>
              <a:rPr lang="en-US" altLang="ko-KR" sz="900" dirty="0">
                <a:solidFill>
                  <a:schemeClr val="tx1"/>
                </a:solidFill>
              </a:rPr>
              <a:t>PowerPoint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4896065"/>
      </p:ext>
    </p:extLst>
  </p:cSld>
  <p:clrMapOvr>
    <a:masterClrMapping/>
  </p:clrMapOvr>
  <p:transition spd="slow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41D38B16-140D-43D2-97DF-A3A63699995D}"/>
              </a:ext>
            </a:extLst>
          </p:cNvPr>
          <p:cNvSpPr/>
          <p:nvPr/>
        </p:nvSpPr>
        <p:spPr>
          <a:xfrm>
            <a:off x="-1" y="2539"/>
            <a:ext cx="12191999" cy="11395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4B62E7D8-2355-44BA-A245-B5774C0B2832}"/>
              </a:ext>
            </a:extLst>
          </p:cNvPr>
          <p:cNvCxnSpPr>
            <a:cxnSpLocks/>
          </p:cNvCxnSpPr>
          <p:nvPr/>
        </p:nvCxnSpPr>
        <p:spPr>
          <a:xfrm>
            <a:off x="0" y="1142096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2D596F80-1369-418D-B79C-C48A2C2E6E06}"/>
              </a:ext>
            </a:extLst>
          </p:cNvPr>
          <p:cNvSpPr txBox="1"/>
          <p:nvPr/>
        </p:nvSpPr>
        <p:spPr>
          <a:xfrm>
            <a:off x="790600" y="249144"/>
            <a:ext cx="21291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spc="-300" dirty="0" smtClean="0">
                <a:solidFill>
                  <a:schemeClr val="bg1"/>
                </a:solidFill>
                <a:latin typeface="Bauhaus 93" panose="04030905020B02020C02" pitchFamily="82" charset="0"/>
              </a:rPr>
              <a:t>P A R T  2 - 1</a:t>
            </a:r>
            <a:endParaRPr lang="ko-KR" altLang="en-US" sz="3600" b="1" spc="-300" dirty="0">
              <a:solidFill>
                <a:schemeClr val="bg1"/>
              </a:solidFill>
              <a:latin typeface="Bauhaus 93" panose="04030905020B02020C02" pitchFamily="8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596F80-1369-418D-B79C-C48A2C2E6E06}"/>
              </a:ext>
            </a:extLst>
          </p:cNvPr>
          <p:cNvSpPr txBox="1"/>
          <p:nvPr/>
        </p:nvSpPr>
        <p:spPr>
          <a:xfrm>
            <a:off x="3710310" y="249144"/>
            <a:ext cx="74038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spc="-300" dirty="0" smtClean="0">
                <a:solidFill>
                  <a:schemeClr val="bg1"/>
                </a:solidFill>
                <a:latin typeface="Bauhaus 93" panose="04030905020B02020C02" pitchFamily="82" charset="0"/>
              </a:rPr>
              <a:t>홈      화 면</a:t>
            </a:r>
            <a:endParaRPr lang="ko-KR" altLang="en-US" sz="3600" b="1" spc="-300" dirty="0">
              <a:solidFill>
                <a:schemeClr val="bg1"/>
              </a:solidFill>
              <a:latin typeface="Bauhaus 93" panose="04030905020B02020C02" pitchFamily="82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865" y="1648901"/>
            <a:ext cx="5554198" cy="200504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501500" y="1388687"/>
            <a:ext cx="55892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qlist</a:t>
            </a:r>
            <a:r>
              <a:rPr lang="en-US" altLang="ko-KR" dirty="0" smtClean="0"/>
              <a:t>(List&lt;</a:t>
            </a:r>
            <a:r>
              <a:rPr lang="en-US" altLang="ko-KR" dirty="0" err="1" smtClean="0"/>
              <a:t>QnABoardVO</a:t>
            </a:r>
            <a:r>
              <a:rPr lang="en-US" altLang="ko-KR" dirty="0" smtClean="0"/>
              <a:t>&gt;) : </a:t>
            </a:r>
            <a:r>
              <a:rPr lang="ko-KR" altLang="en-US" dirty="0" err="1" smtClean="0"/>
              <a:t>자주찾는</a:t>
            </a:r>
            <a:r>
              <a:rPr lang="ko-KR" altLang="en-US" dirty="0" smtClean="0"/>
              <a:t> 질문 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viewcnt</a:t>
            </a:r>
            <a:r>
              <a:rPr lang="en-US" altLang="ko-KR" dirty="0" smtClean="0"/>
              <a:t>) 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501500" y="2058328"/>
            <a:ext cx="54024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bblist</a:t>
            </a:r>
            <a:r>
              <a:rPr lang="en-US" altLang="ko-KR" dirty="0"/>
              <a:t> </a:t>
            </a:r>
            <a:r>
              <a:rPr lang="en-US" altLang="ko-KR" dirty="0" smtClean="0"/>
              <a:t>(List&lt;</a:t>
            </a:r>
            <a:r>
              <a:rPr lang="en-US" altLang="ko-KR" dirty="0" err="1" smtClean="0"/>
              <a:t>BoardVO</a:t>
            </a:r>
            <a:r>
              <a:rPr lang="en-US" altLang="ko-KR" dirty="0" smtClean="0"/>
              <a:t>&gt;) : </a:t>
            </a:r>
            <a:r>
              <a:rPr lang="ko-KR" altLang="en-US" dirty="0" smtClean="0"/>
              <a:t>삽니다 리스트</a:t>
            </a:r>
            <a:r>
              <a:rPr lang="en-US" altLang="ko-KR" dirty="0" smtClean="0"/>
              <a:t>(</a:t>
            </a:r>
            <a:r>
              <a:rPr lang="ko-KR" altLang="en-US" dirty="0" smtClean="0"/>
              <a:t>최근 순서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501500" y="2720114"/>
            <a:ext cx="5524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Bslist</a:t>
            </a:r>
            <a:r>
              <a:rPr lang="en-US" altLang="ko-KR" dirty="0" smtClean="0"/>
              <a:t> </a:t>
            </a:r>
            <a:r>
              <a:rPr lang="en-US" altLang="ko-KR" dirty="0"/>
              <a:t>(</a:t>
            </a:r>
            <a:r>
              <a:rPr lang="en-US" altLang="ko-KR" dirty="0" smtClean="0"/>
              <a:t>List&lt;</a:t>
            </a:r>
            <a:r>
              <a:rPr lang="en-US" altLang="ko-KR" dirty="0" err="1" smtClean="0"/>
              <a:t>BoardVO</a:t>
            </a:r>
            <a:r>
              <a:rPr lang="en-US" altLang="ko-KR" dirty="0" smtClean="0"/>
              <a:t>&gt;) :  </a:t>
            </a:r>
            <a:r>
              <a:rPr lang="ko-KR" altLang="en-US" dirty="0" smtClean="0"/>
              <a:t>팝니다 리스트</a:t>
            </a:r>
            <a:r>
              <a:rPr lang="en-US" altLang="ko-KR" dirty="0" smtClean="0"/>
              <a:t>(</a:t>
            </a:r>
            <a:r>
              <a:rPr lang="ko-KR" altLang="en-US" dirty="0" smtClean="0"/>
              <a:t>최근 순서</a:t>
            </a:r>
            <a:r>
              <a:rPr lang="en-US" altLang="ko-KR" dirty="0" smtClean="0"/>
              <a:t>) 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501500" y="3388722"/>
            <a:ext cx="5686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nlist</a:t>
            </a:r>
            <a:r>
              <a:rPr lang="en-US" altLang="ko-KR" dirty="0" smtClean="0"/>
              <a:t>(List&lt;</a:t>
            </a:r>
            <a:r>
              <a:rPr lang="en-US" altLang="ko-KR" dirty="0" err="1" smtClean="0"/>
              <a:t>noticeVO</a:t>
            </a:r>
            <a:r>
              <a:rPr lang="en-US" altLang="ko-KR" dirty="0" smtClean="0"/>
              <a:t>&gt;)  :  </a:t>
            </a:r>
            <a:r>
              <a:rPr lang="ko-KR" altLang="en-US" dirty="0" smtClean="0"/>
              <a:t>공지사항 리스트</a:t>
            </a:r>
            <a:r>
              <a:rPr lang="en-US" altLang="ko-KR" dirty="0" smtClean="0"/>
              <a:t>(</a:t>
            </a:r>
            <a:r>
              <a:rPr lang="ko-KR" altLang="en-US" dirty="0" smtClean="0"/>
              <a:t>최근 순서</a:t>
            </a:r>
            <a:r>
              <a:rPr lang="en-US" altLang="ko-KR" dirty="0" smtClean="0"/>
              <a:t>) </a:t>
            </a:r>
            <a:endParaRPr lang="ko-KR" altLang="en-US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306" y="4289048"/>
            <a:ext cx="6544029" cy="770474"/>
          </a:xfrm>
          <a:prstGeom prst="rect">
            <a:avLst/>
          </a:prstGeom>
        </p:spPr>
      </p:pic>
      <p:cxnSp>
        <p:nvCxnSpPr>
          <p:cNvPr id="16" name="직선 연결선 15"/>
          <p:cNvCxnSpPr/>
          <p:nvPr/>
        </p:nvCxnSpPr>
        <p:spPr>
          <a:xfrm>
            <a:off x="246782" y="4094651"/>
            <a:ext cx="11602561" cy="338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7315678" y="4289048"/>
            <a:ext cx="452918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Jsp</a:t>
            </a:r>
            <a:r>
              <a:rPr lang="en-US" altLang="ko-KR" dirty="0" smtClean="0"/>
              <a:t> : </a:t>
            </a:r>
            <a:r>
              <a:rPr lang="en-US" altLang="ko-KR" dirty="0" err="1" smtClean="0"/>
              <a:t>Jstl</a:t>
            </a:r>
            <a:r>
              <a:rPr lang="en-US" altLang="ko-KR" dirty="0" smtClean="0"/>
              <a:t> EL</a:t>
            </a:r>
            <a:r>
              <a:rPr lang="ko-KR" altLang="en-US" dirty="0" smtClean="0"/>
              <a:t>문으로 반복 출력 및</a:t>
            </a:r>
            <a:endParaRPr lang="en-US" altLang="ko-KR" dirty="0" smtClean="0"/>
          </a:p>
          <a:p>
            <a:r>
              <a:rPr lang="ko-KR" altLang="en-US" dirty="0" smtClean="0"/>
              <a:t>해당 </a:t>
            </a:r>
            <a:r>
              <a:rPr lang="en-US" altLang="ko-KR" dirty="0" smtClean="0"/>
              <a:t>table row </a:t>
            </a:r>
            <a:r>
              <a:rPr lang="ko-KR" altLang="en-US" dirty="0" smtClean="0"/>
              <a:t>클릭 시</a:t>
            </a:r>
            <a:endParaRPr lang="en-US" altLang="ko-KR" dirty="0" smtClean="0"/>
          </a:p>
          <a:p>
            <a:r>
              <a:rPr lang="en-US" altLang="ko-KR" dirty="0" err="1" smtClean="0"/>
              <a:t>QueryString</a:t>
            </a:r>
            <a:r>
              <a:rPr lang="ko-KR" altLang="en-US" dirty="0" smtClean="0"/>
              <a:t>을 이용하여 해당 </a:t>
            </a:r>
            <a:r>
              <a:rPr lang="ko-KR" altLang="en-US" dirty="0" err="1" smtClean="0"/>
              <a:t>게시글</a:t>
            </a:r>
            <a:r>
              <a:rPr lang="ko-KR" altLang="en-US" dirty="0" smtClean="0"/>
              <a:t> 이동</a:t>
            </a:r>
            <a:endParaRPr lang="ko-KR" altLang="en-US" dirty="0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83355" y="2374423"/>
            <a:ext cx="2683765" cy="322568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61102" y="3037133"/>
            <a:ext cx="2683765" cy="322568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83355" y="3728765"/>
            <a:ext cx="2661512" cy="281506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44282" y="1773895"/>
            <a:ext cx="2526867" cy="230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748907"/>
      </p:ext>
    </p:extLst>
  </p:cSld>
  <p:clrMapOvr>
    <a:masterClrMapping/>
  </p:clrMapOvr>
  <p:transition spd="slow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41D38B16-140D-43D2-97DF-A3A63699995D}"/>
              </a:ext>
            </a:extLst>
          </p:cNvPr>
          <p:cNvSpPr/>
          <p:nvPr/>
        </p:nvSpPr>
        <p:spPr>
          <a:xfrm>
            <a:off x="-1" y="2539"/>
            <a:ext cx="12191999" cy="11395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4B62E7D8-2355-44BA-A245-B5774C0B2832}"/>
              </a:ext>
            </a:extLst>
          </p:cNvPr>
          <p:cNvCxnSpPr>
            <a:cxnSpLocks/>
          </p:cNvCxnSpPr>
          <p:nvPr/>
        </p:nvCxnSpPr>
        <p:spPr>
          <a:xfrm>
            <a:off x="0" y="1142096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2D596F80-1369-418D-B79C-C48A2C2E6E06}"/>
              </a:ext>
            </a:extLst>
          </p:cNvPr>
          <p:cNvSpPr txBox="1"/>
          <p:nvPr/>
        </p:nvSpPr>
        <p:spPr>
          <a:xfrm>
            <a:off x="790600" y="249144"/>
            <a:ext cx="21291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spc="-300" dirty="0" smtClean="0">
                <a:solidFill>
                  <a:schemeClr val="bg1"/>
                </a:solidFill>
                <a:latin typeface="Bauhaus 93" panose="04030905020B02020C02" pitchFamily="82" charset="0"/>
              </a:rPr>
              <a:t>P A R T  2 - 1</a:t>
            </a:r>
            <a:endParaRPr lang="ko-KR" altLang="en-US" sz="3600" b="1" spc="-300" dirty="0">
              <a:solidFill>
                <a:schemeClr val="bg1"/>
              </a:solidFill>
              <a:latin typeface="Bauhaus 93" panose="04030905020B02020C02" pitchFamily="8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596F80-1369-418D-B79C-C48A2C2E6E06}"/>
              </a:ext>
            </a:extLst>
          </p:cNvPr>
          <p:cNvSpPr txBox="1"/>
          <p:nvPr/>
        </p:nvSpPr>
        <p:spPr>
          <a:xfrm>
            <a:off x="3710310" y="249144"/>
            <a:ext cx="74038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spc="-300" dirty="0" smtClean="0">
                <a:solidFill>
                  <a:schemeClr val="bg1"/>
                </a:solidFill>
                <a:latin typeface="Bauhaus 93" panose="04030905020B02020C02" pitchFamily="82" charset="0"/>
              </a:rPr>
              <a:t>홈      화 면</a:t>
            </a:r>
            <a:endParaRPr lang="ko-KR" altLang="en-US" sz="3600" b="1" spc="-300" dirty="0">
              <a:solidFill>
                <a:schemeClr val="bg1"/>
              </a:solidFill>
              <a:latin typeface="Bauhaus 93" panose="04030905020B02020C02" pitchFamily="82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839" y="1280156"/>
            <a:ext cx="9943019" cy="122830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600" y="2868387"/>
            <a:ext cx="7039957" cy="457264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790601" y="1280155"/>
            <a:ext cx="3847902" cy="13049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/>
          <p:cNvCxnSpPr/>
          <p:nvPr/>
        </p:nvCxnSpPr>
        <p:spPr>
          <a:xfrm>
            <a:off x="2643447" y="2601884"/>
            <a:ext cx="0" cy="2659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>
          <a:xfrm>
            <a:off x="8321041" y="1170116"/>
            <a:ext cx="2651760" cy="14317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화살표 연결선 15"/>
          <p:cNvCxnSpPr>
            <a:stCxn id="14" idx="2"/>
          </p:cNvCxnSpPr>
          <p:nvPr/>
        </p:nvCxnSpPr>
        <p:spPr>
          <a:xfrm>
            <a:off x="9646921" y="2601884"/>
            <a:ext cx="4155" cy="9170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림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0958" y="3536697"/>
            <a:ext cx="8611802" cy="1028844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1182317" y="3727886"/>
            <a:ext cx="681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form</a:t>
            </a:r>
            <a:endParaRPr lang="ko-KR" altLang="en-US" dirty="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60958" y="4731725"/>
            <a:ext cx="2905530" cy="103837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1148429" y="4941396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script</a:t>
            </a:r>
            <a:endParaRPr lang="ko-KR" altLang="en-US" dirty="0"/>
          </a:p>
        </p:txBody>
      </p:sp>
      <p:cxnSp>
        <p:nvCxnSpPr>
          <p:cNvPr id="25" name="직선 연결선 24"/>
          <p:cNvCxnSpPr/>
          <p:nvPr/>
        </p:nvCxnSpPr>
        <p:spPr>
          <a:xfrm>
            <a:off x="465513" y="4565541"/>
            <a:ext cx="1150481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6852724" y="4683993"/>
            <a:ext cx="484908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공백일 시 </a:t>
            </a:r>
            <a:r>
              <a:rPr lang="en-US" altLang="ko-KR" sz="1400" dirty="0" smtClean="0"/>
              <a:t>alert </a:t>
            </a:r>
            <a:r>
              <a:rPr lang="ko-KR" altLang="en-US" sz="1400" dirty="0" smtClean="0"/>
              <a:t>후 </a:t>
            </a:r>
            <a:r>
              <a:rPr lang="en-US" altLang="ko-KR" sz="1400" dirty="0" smtClean="0"/>
              <a:t>submit action </a:t>
            </a:r>
            <a:r>
              <a:rPr lang="ko-KR" altLang="en-US" sz="1400" dirty="0" smtClean="0"/>
              <a:t>동작 </a:t>
            </a:r>
            <a:r>
              <a:rPr lang="en-US" altLang="ko-KR" sz="1400" dirty="0" smtClean="0"/>
              <a:t>X</a:t>
            </a:r>
          </a:p>
          <a:p>
            <a:r>
              <a:rPr lang="ko-KR" altLang="en-US" sz="1400" dirty="0" smtClean="0"/>
              <a:t> </a:t>
            </a:r>
            <a:endParaRPr lang="en-US" altLang="ko-KR" sz="1400" dirty="0" smtClean="0"/>
          </a:p>
          <a:p>
            <a:r>
              <a:rPr lang="ko-KR" altLang="en-US" sz="1400" dirty="0" smtClean="0"/>
              <a:t>공백이 아니면 </a:t>
            </a:r>
            <a:r>
              <a:rPr lang="en-US" altLang="ko-KR" sz="1400" dirty="0" smtClean="0"/>
              <a:t>keyword</a:t>
            </a:r>
            <a:r>
              <a:rPr lang="ko-KR" altLang="en-US" sz="1400" dirty="0" smtClean="0"/>
              <a:t>라는 이름으로 </a:t>
            </a:r>
            <a:r>
              <a:rPr lang="en-US" altLang="ko-KR" sz="1400" dirty="0" smtClean="0"/>
              <a:t>value </a:t>
            </a:r>
            <a:r>
              <a:rPr lang="ko-KR" altLang="en-US" sz="1400" dirty="0" smtClean="0"/>
              <a:t>값 전송</a:t>
            </a:r>
            <a:endParaRPr lang="en-US" altLang="ko-KR" sz="1400" dirty="0" smtClean="0"/>
          </a:p>
          <a:p>
            <a:r>
              <a:rPr lang="en-US" altLang="ko-KR" sz="1400" dirty="0" smtClean="0"/>
              <a:t>-&gt; board/list</a:t>
            </a:r>
            <a:r>
              <a:rPr lang="ko-KR" altLang="en-US" sz="1400" dirty="0" smtClean="0"/>
              <a:t>로 이동</a:t>
            </a:r>
            <a:r>
              <a:rPr lang="en-US" altLang="ko-KR" sz="1400" dirty="0" smtClean="0"/>
              <a:t>,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keyword</a:t>
            </a:r>
            <a:r>
              <a:rPr lang="ko-KR" altLang="en-US" sz="1400" dirty="0" smtClean="0"/>
              <a:t>및 </a:t>
            </a:r>
            <a:r>
              <a:rPr lang="en-US" altLang="ko-KR" sz="1400" dirty="0" err="1" smtClean="0"/>
              <a:t>tradeType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조건으로 출력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957814690"/>
      </p:ext>
    </p:extLst>
  </p:cSld>
  <p:clrMapOvr>
    <a:masterClrMapping/>
  </p:clrMapOvr>
  <p:transition spd="slow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41D38B16-140D-43D2-97DF-A3A63699995D}"/>
              </a:ext>
            </a:extLst>
          </p:cNvPr>
          <p:cNvSpPr/>
          <p:nvPr/>
        </p:nvSpPr>
        <p:spPr>
          <a:xfrm>
            <a:off x="-1" y="2539"/>
            <a:ext cx="12191999" cy="11395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4B62E7D8-2355-44BA-A245-B5774C0B2832}"/>
              </a:ext>
            </a:extLst>
          </p:cNvPr>
          <p:cNvCxnSpPr>
            <a:cxnSpLocks/>
          </p:cNvCxnSpPr>
          <p:nvPr/>
        </p:nvCxnSpPr>
        <p:spPr>
          <a:xfrm>
            <a:off x="0" y="1142096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2D596F80-1369-418D-B79C-C48A2C2E6E06}"/>
              </a:ext>
            </a:extLst>
          </p:cNvPr>
          <p:cNvSpPr txBox="1"/>
          <p:nvPr/>
        </p:nvSpPr>
        <p:spPr>
          <a:xfrm>
            <a:off x="790600" y="249144"/>
            <a:ext cx="21291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spc="-300" dirty="0" smtClean="0">
                <a:solidFill>
                  <a:schemeClr val="bg1"/>
                </a:solidFill>
                <a:latin typeface="Bauhaus 93" panose="04030905020B02020C02" pitchFamily="82" charset="0"/>
              </a:rPr>
              <a:t>P A R T  2 - 2</a:t>
            </a:r>
            <a:endParaRPr lang="ko-KR" altLang="en-US" sz="3600" b="1" spc="-300" dirty="0">
              <a:solidFill>
                <a:schemeClr val="bg1"/>
              </a:solidFill>
              <a:latin typeface="Bauhaus 93" panose="04030905020B02020C02" pitchFamily="8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596F80-1369-418D-B79C-C48A2C2E6E06}"/>
              </a:ext>
            </a:extLst>
          </p:cNvPr>
          <p:cNvSpPr txBox="1"/>
          <p:nvPr/>
        </p:nvSpPr>
        <p:spPr>
          <a:xfrm>
            <a:off x="3710310" y="249144"/>
            <a:ext cx="74038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spc="-300" dirty="0" smtClean="0">
                <a:solidFill>
                  <a:schemeClr val="bg1"/>
                </a:solidFill>
                <a:latin typeface="+mj-lt"/>
              </a:rPr>
              <a:t>H e a d e r</a:t>
            </a:r>
            <a:endParaRPr lang="ko-KR" altLang="en-US" sz="3600" b="1" spc="-3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379" y="1239421"/>
            <a:ext cx="9915238" cy="56835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8379" y="2253200"/>
            <a:ext cx="2010056" cy="971686"/>
          </a:xfrm>
          <a:prstGeom prst="rect">
            <a:avLst/>
          </a:prstGeom>
        </p:spPr>
      </p:pic>
      <p:sp>
        <p:nvSpPr>
          <p:cNvPr id="24" name="직사각형 23"/>
          <p:cNvSpPr/>
          <p:nvPr/>
        </p:nvSpPr>
        <p:spPr>
          <a:xfrm>
            <a:off x="9908771" y="1170116"/>
            <a:ext cx="1064030" cy="71687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화살표 연결선 14"/>
          <p:cNvCxnSpPr/>
          <p:nvPr/>
        </p:nvCxnSpPr>
        <p:spPr>
          <a:xfrm flipH="1">
            <a:off x="3148435" y="1886989"/>
            <a:ext cx="6760338" cy="3662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7666" y="2281779"/>
            <a:ext cx="2695951" cy="914528"/>
          </a:xfrm>
          <a:prstGeom prst="rect">
            <a:avLst/>
          </a:prstGeom>
        </p:spPr>
      </p:pic>
      <p:cxnSp>
        <p:nvCxnSpPr>
          <p:cNvPr id="28" name="직선 화살표 연결선 27"/>
          <p:cNvCxnSpPr>
            <a:stCxn id="10" idx="3"/>
            <a:endCxn id="19" idx="1"/>
          </p:cNvCxnSpPr>
          <p:nvPr/>
        </p:nvCxnSpPr>
        <p:spPr>
          <a:xfrm>
            <a:off x="3148435" y="2739043"/>
            <a:ext cx="52092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그림 2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72252" y="2931115"/>
            <a:ext cx="4161596" cy="236613"/>
          </a:xfrm>
          <a:prstGeom prst="rect">
            <a:avLst/>
          </a:prstGeom>
        </p:spPr>
      </p:pic>
      <p:cxnSp>
        <p:nvCxnSpPr>
          <p:cNvPr id="34" name="직선 화살표 연결선 33"/>
          <p:cNvCxnSpPr>
            <a:stCxn id="29" idx="0"/>
          </p:cNvCxnSpPr>
          <p:nvPr/>
        </p:nvCxnSpPr>
        <p:spPr>
          <a:xfrm flipV="1">
            <a:off x="5753050" y="2739043"/>
            <a:ext cx="0" cy="1920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0780182"/>
      </p:ext>
    </p:extLst>
  </p:cSld>
  <p:clrMapOvr>
    <a:masterClrMapping/>
  </p:clrMapOvr>
  <p:transition spd="slow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 descr="소스 이미지 보기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5994" y="2804621"/>
            <a:ext cx="7206006" cy="4053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1A2FEB63-8811-461F-8C0A-74E9B636C052}"/>
              </a:ext>
            </a:extLst>
          </p:cNvPr>
          <p:cNvSpPr>
            <a:spLocks noGrp="1"/>
          </p:cNvSpPr>
          <p:nvPr/>
        </p:nvSpPr>
        <p:spPr>
          <a:xfrm>
            <a:off x="838200" y="16219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ea typeface="맑은 고딕"/>
              </a:rPr>
              <a:t>목차</a:t>
            </a:r>
            <a:endParaRPr lang="ko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C316E952-EB86-4FE9-9929-981D7DE3FB2E}"/>
              </a:ext>
            </a:extLst>
          </p:cNvPr>
          <p:cNvSpPr>
            <a:spLocks noGrp="1"/>
          </p:cNvSpPr>
          <p:nvPr/>
        </p:nvSpPr>
        <p:spPr>
          <a:xfrm>
            <a:off x="268357" y="1487757"/>
            <a:ext cx="10515600" cy="502707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AutoNum type="arabicPeriod"/>
            </a:pPr>
            <a:r>
              <a:rPr lang="ko-KR" altLang="en-US" dirty="0" smtClean="0">
                <a:ea typeface="맑은 고딕"/>
              </a:rPr>
              <a:t>개요</a:t>
            </a:r>
            <a:endParaRPr lang="en-US" altLang="ko-KR" dirty="0" smtClean="0">
              <a:ea typeface="맑은 고딕"/>
            </a:endParaRPr>
          </a:p>
          <a:p>
            <a:pPr marL="514350" indent="-514350">
              <a:buAutoNum type="arabicPeriod"/>
            </a:pPr>
            <a:endParaRPr lang="ko-KR" dirty="0"/>
          </a:p>
          <a:p>
            <a:pPr marL="514350" indent="-514350">
              <a:buAutoNum type="arabicPeriod"/>
            </a:pPr>
            <a:r>
              <a:rPr lang="ko-KR" altLang="en-US" dirty="0" smtClean="0">
                <a:ea typeface="맑은 고딕"/>
              </a:rPr>
              <a:t>프로젝트 소개</a:t>
            </a:r>
            <a:endParaRPr lang="en-US" altLang="ko-KR" dirty="0" smtClean="0">
              <a:ea typeface="맑은 고딕"/>
            </a:endParaRPr>
          </a:p>
          <a:p>
            <a:pPr marL="514350" indent="-514350">
              <a:buAutoNum type="arabicPeriod"/>
            </a:pPr>
            <a:endParaRPr lang="ko-KR" altLang="en-US" dirty="0">
              <a:ea typeface="맑은 고딕"/>
            </a:endParaRPr>
          </a:p>
          <a:p>
            <a:pPr marL="514350" indent="-514350">
              <a:buAutoNum type="arabicPeriod"/>
            </a:pPr>
            <a:r>
              <a:rPr lang="ko-KR" altLang="en-US" dirty="0" smtClean="0">
                <a:ea typeface="맑은 고딕"/>
              </a:rPr>
              <a:t>사용 기술</a:t>
            </a:r>
            <a:endParaRPr lang="ko-KR" dirty="0">
              <a:ea typeface="맑은 고딕"/>
            </a:endParaRPr>
          </a:p>
          <a:p>
            <a:pPr marL="514350" indent="-514350">
              <a:buAutoNum type="arabicPeriod"/>
            </a:pPr>
            <a:endParaRPr lang="ko-KR" altLang="en-US" dirty="0">
              <a:ea typeface="맑은 고딕"/>
            </a:endParaRPr>
          </a:p>
          <a:p>
            <a:pPr marL="514350" indent="-514350">
              <a:buAutoNum type="arabicPeriod"/>
            </a:pPr>
            <a:r>
              <a:rPr lang="ko-KR" altLang="en-US" dirty="0" smtClean="0">
                <a:ea typeface="맑은 고딕"/>
              </a:rPr>
              <a:t>프로젝트 시연</a:t>
            </a:r>
            <a:endParaRPr lang="ko-KR" altLang="en-US" dirty="0">
              <a:ea typeface="맑은 고딕"/>
            </a:endParaRPr>
          </a:p>
          <a:p>
            <a:pPr marL="514350" indent="-514350">
              <a:buAutoNum type="arabicPeriod"/>
            </a:pPr>
            <a:endParaRPr lang="ko-KR" altLang="en-US" dirty="0">
              <a:ea typeface="맑은 고딕"/>
            </a:endParaRPr>
          </a:p>
          <a:p>
            <a:pPr marL="514350" indent="-514350">
              <a:buAutoNum type="arabicPeriod"/>
            </a:pPr>
            <a:r>
              <a:rPr lang="ko-KR" altLang="en-US" dirty="0" err="1" smtClean="0">
                <a:ea typeface="맑은 고딕"/>
              </a:rPr>
              <a:t>사용기술</a:t>
            </a:r>
            <a:r>
              <a:rPr lang="ko-KR" altLang="en-US" dirty="0" smtClean="0">
                <a:ea typeface="맑은 고딕"/>
              </a:rPr>
              <a:t> 설명과</a:t>
            </a:r>
            <a:endParaRPr lang="en-US" altLang="ko-KR" dirty="0" smtClean="0">
              <a:ea typeface="맑은 고딕"/>
            </a:endParaRPr>
          </a:p>
          <a:p>
            <a:pPr marL="0" indent="0">
              <a:buNone/>
            </a:pPr>
            <a:r>
              <a:rPr lang="en-US" altLang="ko-KR" dirty="0">
                <a:ea typeface="맑은 고딕"/>
              </a:rPr>
              <a:t> </a:t>
            </a:r>
            <a:r>
              <a:rPr lang="en-US" altLang="ko-KR" dirty="0" smtClean="0">
                <a:ea typeface="맑은 고딕"/>
              </a:rPr>
              <a:t>    </a:t>
            </a:r>
            <a:r>
              <a:rPr lang="ko-KR" altLang="en-US" dirty="0" smtClean="0">
                <a:ea typeface="맑은 고딕"/>
              </a:rPr>
              <a:t>아쉬운 점 및 어려웠던 점</a:t>
            </a:r>
            <a:endParaRPr lang="en-US" altLang="ko-KR" dirty="0" smtClean="0">
              <a:ea typeface="맑은 고딕"/>
            </a:endParaRPr>
          </a:p>
          <a:p>
            <a:pPr marL="0" indent="0">
              <a:buNone/>
            </a:pPr>
            <a:endParaRPr lang="ko-KR" altLang="en-US" dirty="0" smtClean="0">
              <a:ea typeface="맑은 고딕"/>
            </a:endParaRPr>
          </a:p>
          <a:p>
            <a:pPr marL="0" indent="0">
              <a:buNone/>
            </a:pPr>
            <a:r>
              <a:rPr lang="en-US" altLang="ko-KR" dirty="0" smtClean="0">
                <a:ea typeface="맑은 고딕"/>
              </a:rPr>
              <a:t>6.  </a:t>
            </a:r>
            <a:r>
              <a:rPr lang="ko-KR" altLang="en-US" dirty="0" err="1" smtClean="0">
                <a:ea typeface="맑은 고딕"/>
              </a:rPr>
              <a:t>QnA</a:t>
            </a:r>
            <a:endParaRPr lang="ko-KR" altLang="en-US" dirty="0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872156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41D38B16-140D-43D2-97DF-A3A63699995D}"/>
              </a:ext>
            </a:extLst>
          </p:cNvPr>
          <p:cNvSpPr/>
          <p:nvPr/>
        </p:nvSpPr>
        <p:spPr>
          <a:xfrm>
            <a:off x="-1" y="2539"/>
            <a:ext cx="12191999" cy="11395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4B62E7D8-2355-44BA-A245-B5774C0B2832}"/>
              </a:ext>
            </a:extLst>
          </p:cNvPr>
          <p:cNvCxnSpPr>
            <a:cxnSpLocks/>
          </p:cNvCxnSpPr>
          <p:nvPr/>
        </p:nvCxnSpPr>
        <p:spPr>
          <a:xfrm>
            <a:off x="0" y="1142096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2D596F80-1369-418D-B79C-C48A2C2E6E06}"/>
              </a:ext>
            </a:extLst>
          </p:cNvPr>
          <p:cNvSpPr txBox="1"/>
          <p:nvPr/>
        </p:nvSpPr>
        <p:spPr>
          <a:xfrm>
            <a:off x="790600" y="249144"/>
            <a:ext cx="21291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spc="-300" dirty="0" smtClean="0">
                <a:solidFill>
                  <a:schemeClr val="bg1"/>
                </a:solidFill>
                <a:latin typeface="Bauhaus 93" panose="04030905020B02020C02" pitchFamily="82" charset="0"/>
              </a:rPr>
              <a:t>P A R T  2 - 2</a:t>
            </a:r>
            <a:endParaRPr lang="ko-KR" altLang="en-US" sz="3600" b="1" spc="-300" dirty="0">
              <a:solidFill>
                <a:schemeClr val="bg1"/>
              </a:solidFill>
              <a:latin typeface="Bauhaus 93" panose="04030905020B02020C02" pitchFamily="8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596F80-1369-418D-B79C-C48A2C2E6E06}"/>
              </a:ext>
            </a:extLst>
          </p:cNvPr>
          <p:cNvSpPr txBox="1"/>
          <p:nvPr/>
        </p:nvSpPr>
        <p:spPr>
          <a:xfrm>
            <a:off x="3710310" y="249144"/>
            <a:ext cx="74038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spc="-300" dirty="0" smtClean="0">
                <a:solidFill>
                  <a:schemeClr val="bg1"/>
                </a:solidFill>
                <a:latin typeface="+mj-lt"/>
              </a:rPr>
              <a:t>H e a d e r</a:t>
            </a:r>
            <a:endParaRPr lang="ko-KR" altLang="en-US" sz="3600" b="1" spc="-3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600" y="1475444"/>
            <a:ext cx="3075592" cy="104331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47062" y="1454597"/>
            <a:ext cx="7115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쪽지함</a:t>
            </a:r>
            <a:r>
              <a:rPr lang="ko-KR" altLang="en-US" dirty="0" smtClean="0"/>
              <a:t> </a:t>
            </a:r>
            <a:r>
              <a:rPr lang="en-US" altLang="ko-KR" dirty="0" smtClean="0"/>
              <a:t>-&gt; </a:t>
            </a:r>
            <a:r>
              <a:rPr lang="en-US" altLang="ko-KR" dirty="0" err="1" smtClean="0"/>
              <a:t>msgList</a:t>
            </a:r>
            <a:r>
              <a:rPr lang="en-US" altLang="ko-KR" dirty="0" smtClean="0"/>
              <a:t>( </a:t>
            </a:r>
            <a:r>
              <a:rPr lang="en-US" altLang="ko-KR" dirty="0" err="1" smtClean="0"/>
              <a:t>isAuthenticated</a:t>
            </a:r>
            <a:r>
              <a:rPr lang="en-US" altLang="ko-KR" dirty="0" smtClean="0"/>
              <a:t>() -&gt; </a:t>
            </a:r>
            <a:r>
              <a:rPr lang="en-US" altLang="ko-KR" dirty="0" err="1" smtClean="0"/>
              <a:t>uno</a:t>
            </a:r>
            <a:r>
              <a:rPr lang="en-US" altLang="ko-KR" dirty="0" smtClean="0"/>
              <a:t> </a:t>
            </a:r>
            <a:r>
              <a:rPr lang="ko-KR" altLang="en-US" dirty="0" smtClean="0"/>
              <a:t>일치하는 </a:t>
            </a:r>
            <a:r>
              <a:rPr lang="en-US" altLang="ko-KR" dirty="0" smtClean="0"/>
              <a:t>List </a:t>
            </a:r>
            <a:r>
              <a:rPr lang="ko-KR" altLang="en-US" dirty="0" smtClean="0"/>
              <a:t>출력</a:t>
            </a:r>
            <a:r>
              <a:rPr lang="en-US" altLang="ko-KR" dirty="0" smtClean="0"/>
              <a:t> )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547062" y="1997099"/>
            <a:ext cx="6483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OO</a:t>
            </a:r>
            <a:r>
              <a:rPr lang="ko-KR" altLang="en-US" dirty="0" smtClean="0"/>
              <a:t>님 반갑습니다</a:t>
            </a:r>
            <a:r>
              <a:rPr lang="en-US" altLang="ko-KR" dirty="0" smtClean="0"/>
              <a:t>. -&gt; user/info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006731" y="3738381"/>
            <a:ext cx="80633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-&gt; </a:t>
            </a:r>
            <a:r>
              <a:rPr lang="ko-KR" altLang="en-US" dirty="0" smtClean="0"/>
              <a:t>글</a:t>
            </a:r>
            <a:r>
              <a:rPr lang="en-US" altLang="ko-KR" dirty="0"/>
              <a:t> </a:t>
            </a:r>
            <a:r>
              <a:rPr lang="ko-KR" altLang="en-US" dirty="0" smtClean="0"/>
              <a:t>작성시 등록한 작성자의 </a:t>
            </a:r>
            <a:r>
              <a:rPr lang="en-US" altLang="ko-KR" dirty="0" err="1" smtClean="0"/>
              <a:t>uno</a:t>
            </a:r>
            <a:r>
              <a:rPr lang="ko-KR" altLang="en-US" dirty="0" smtClean="0"/>
              <a:t>값을 기반으로 해당 글에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  </a:t>
            </a:r>
            <a:r>
              <a:rPr lang="ko-KR" altLang="en-US" dirty="0" smtClean="0"/>
              <a:t> 다른 사용자가 댓글을 작성하는 경우에 </a:t>
            </a:r>
            <a:r>
              <a:rPr lang="en-US" altLang="ko-KR" dirty="0" err="1" smtClean="0"/>
              <a:t>ring_the_bell</a:t>
            </a:r>
            <a:r>
              <a:rPr lang="en-US" altLang="ko-KR" dirty="0" smtClean="0"/>
              <a:t> table</a:t>
            </a:r>
            <a:r>
              <a:rPr lang="ko-KR" altLang="en-US" dirty="0" smtClean="0"/>
              <a:t>에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  </a:t>
            </a:r>
            <a:r>
              <a:rPr lang="ko-KR" altLang="en-US" dirty="0" smtClean="0"/>
              <a:t> </a:t>
            </a:r>
            <a:r>
              <a:rPr lang="en-US" altLang="ko-KR" dirty="0" smtClean="0"/>
              <a:t>insert</a:t>
            </a:r>
            <a:r>
              <a:rPr lang="ko-KR" altLang="en-US" dirty="0" smtClean="0"/>
              <a:t> 및 출력</a:t>
            </a:r>
            <a:endParaRPr lang="en-US" altLang="ko-KR" dirty="0" smtClean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920" y="3070968"/>
            <a:ext cx="3393272" cy="2258156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4006731" y="4893291"/>
            <a:ext cx="80633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-&gt; </a:t>
            </a:r>
            <a:r>
              <a:rPr lang="ko-KR" altLang="en-US" dirty="0" smtClean="0"/>
              <a:t>다른 사용자가 특정 사용자에게 메시지를 보낼 때 보내고자 하는 유저의 </a:t>
            </a:r>
            <a:endParaRPr lang="en-US" altLang="ko-KR" dirty="0" smtClean="0"/>
          </a:p>
          <a:p>
            <a:r>
              <a:rPr lang="en-US" altLang="ko-KR" dirty="0" smtClean="0"/>
              <a:t>    </a:t>
            </a:r>
            <a:r>
              <a:rPr lang="en-US" altLang="ko-KR" dirty="0" err="1" smtClean="0"/>
              <a:t>uno</a:t>
            </a:r>
            <a:r>
              <a:rPr lang="ko-KR" altLang="en-US" dirty="0" smtClean="0"/>
              <a:t>와 현재 사용자의 </a:t>
            </a:r>
            <a:r>
              <a:rPr lang="en-US" altLang="ko-KR" dirty="0" err="1" smtClean="0"/>
              <a:t>uno</a:t>
            </a:r>
            <a:r>
              <a:rPr lang="ko-KR" altLang="en-US" dirty="0" smtClean="0"/>
              <a:t>가 일치하면</a:t>
            </a:r>
            <a:r>
              <a:rPr lang="en-US" altLang="ko-KR" dirty="0" smtClean="0"/>
              <a:t> </a:t>
            </a:r>
            <a:r>
              <a:rPr lang="ko-KR" altLang="en-US" dirty="0" smtClean="0"/>
              <a:t>출력</a:t>
            </a:r>
            <a:endParaRPr lang="ko-KR" altLang="en-US" dirty="0"/>
          </a:p>
        </p:txBody>
      </p:sp>
      <p:cxnSp>
        <p:nvCxnSpPr>
          <p:cNvPr id="31" name="직선 연결선 30"/>
          <p:cNvCxnSpPr/>
          <p:nvPr/>
        </p:nvCxnSpPr>
        <p:spPr>
          <a:xfrm>
            <a:off x="4414058" y="4746421"/>
            <a:ext cx="701594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>
            <a:off x="4646815" y="1920241"/>
            <a:ext cx="4705003" cy="83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2382474"/>
      </p:ext>
    </p:extLst>
  </p:cSld>
  <p:clrMapOvr>
    <a:masterClrMapping/>
  </p:clrMapOvr>
  <p:transition spd="slow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41D38B16-140D-43D2-97DF-A3A63699995D}"/>
              </a:ext>
            </a:extLst>
          </p:cNvPr>
          <p:cNvSpPr/>
          <p:nvPr/>
        </p:nvSpPr>
        <p:spPr>
          <a:xfrm>
            <a:off x="-1" y="2539"/>
            <a:ext cx="12191999" cy="11395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4B62E7D8-2355-44BA-A245-B5774C0B2832}"/>
              </a:ext>
            </a:extLst>
          </p:cNvPr>
          <p:cNvCxnSpPr>
            <a:cxnSpLocks/>
          </p:cNvCxnSpPr>
          <p:nvPr/>
        </p:nvCxnSpPr>
        <p:spPr>
          <a:xfrm>
            <a:off x="0" y="1142096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2D596F80-1369-418D-B79C-C48A2C2E6E06}"/>
              </a:ext>
            </a:extLst>
          </p:cNvPr>
          <p:cNvSpPr txBox="1"/>
          <p:nvPr/>
        </p:nvSpPr>
        <p:spPr>
          <a:xfrm>
            <a:off x="790600" y="249144"/>
            <a:ext cx="21291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spc="-300" dirty="0" smtClean="0">
                <a:solidFill>
                  <a:schemeClr val="bg1"/>
                </a:solidFill>
                <a:latin typeface="Bauhaus 93" panose="04030905020B02020C02" pitchFamily="82" charset="0"/>
              </a:rPr>
              <a:t>P A R T  2 - 2</a:t>
            </a:r>
            <a:endParaRPr lang="ko-KR" altLang="en-US" sz="3600" b="1" spc="-300" dirty="0">
              <a:solidFill>
                <a:schemeClr val="bg1"/>
              </a:solidFill>
              <a:latin typeface="Bauhaus 93" panose="04030905020B02020C02" pitchFamily="8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596F80-1369-418D-B79C-C48A2C2E6E06}"/>
              </a:ext>
            </a:extLst>
          </p:cNvPr>
          <p:cNvSpPr txBox="1"/>
          <p:nvPr/>
        </p:nvSpPr>
        <p:spPr>
          <a:xfrm>
            <a:off x="3710310" y="249144"/>
            <a:ext cx="74038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spc="-300" dirty="0" smtClean="0">
                <a:solidFill>
                  <a:schemeClr val="bg1"/>
                </a:solidFill>
                <a:latin typeface="Bauhaus 93" panose="04030905020B02020C02" pitchFamily="82" charset="0"/>
              </a:rPr>
              <a:t>알 림   기 능</a:t>
            </a:r>
            <a:endParaRPr lang="ko-KR" altLang="en-US" sz="3600" b="1" spc="-300" dirty="0">
              <a:solidFill>
                <a:schemeClr val="bg1"/>
              </a:solidFill>
              <a:latin typeface="Bauhaus 93" panose="04030905020B02020C02" pitchFamily="82" charset="0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277" y="1237990"/>
            <a:ext cx="3222168" cy="214429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710308" y="2150492"/>
            <a:ext cx="8063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-&gt; click -&gt; </a:t>
            </a:r>
            <a:r>
              <a:rPr lang="ko-KR" altLang="en-US" dirty="0" smtClean="0"/>
              <a:t>해당 글로 이동</a:t>
            </a:r>
            <a:r>
              <a:rPr lang="en-US" altLang="ko-KR" dirty="0" smtClean="0"/>
              <a:t>(board/detail)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710308" y="3059115"/>
            <a:ext cx="80633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-&gt; </a:t>
            </a:r>
            <a:r>
              <a:rPr lang="ko-KR" altLang="en-US" dirty="0" smtClean="0"/>
              <a:t>현재 화면 </a:t>
            </a:r>
            <a:r>
              <a:rPr lang="en-US" altLang="ko-KR" dirty="0" smtClean="0"/>
              <a:t>user</a:t>
            </a:r>
            <a:r>
              <a:rPr lang="ko-KR" altLang="en-US" dirty="0" smtClean="0"/>
              <a:t>에게 </a:t>
            </a:r>
            <a:r>
              <a:rPr lang="en-US" altLang="ko-KR" dirty="0" smtClean="0"/>
              <a:t>message</a:t>
            </a:r>
            <a:r>
              <a:rPr lang="ko-KR" altLang="en-US" dirty="0" smtClean="0"/>
              <a:t>가 도착 했을 시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   click -&gt; message </a:t>
            </a:r>
            <a:r>
              <a:rPr lang="ko-KR" altLang="en-US" dirty="0" smtClean="0"/>
              <a:t>화면</a:t>
            </a:r>
            <a:r>
              <a:rPr lang="en-US" altLang="ko-KR" dirty="0" smtClean="0"/>
              <a:t>(</a:t>
            </a:r>
            <a:r>
              <a:rPr lang="ko-KR" altLang="en-US" dirty="0" smtClean="0"/>
              <a:t>새 창</a:t>
            </a:r>
            <a:r>
              <a:rPr lang="en-US" altLang="ko-KR" dirty="0" smtClean="0"/>
              <a:t>)</a:t>
            </a:r>
            <a:r>
              <a:rPr lang="ko-KR" altLang="en-US" dirty="0" smtClean="0"/>
              <a:t> 열림</a:t>
            </a:r>
            <a:endParaRPr lang="ko-KR" altLang="en-US" dirty="0"/>
          </a:p>
        </p:txBody>
      </p:sp>
      <p:cxnSp>
        <p:nvCxnSpPr>
          <p:cNvPr id="11" name="직선 연결선 10"/>
          <p:cNvCxnSpPr/>
          <p:nvPr/>
        </p:nvCxnSpPr>
        <p:spPr>
          <a:xfrm>
            <a:off x="3823855" y="2822698"/>
            <a:ext cx="735676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721542"/>
      </p:ext>
    </p:extLst>
  </p:cSld>
  <p:clrMapOvr>
    <a:masterClrMapping/>
  </p:clrMapOvr>
  <p:transition spd="slow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41D38B16-140D-43D2-97DF-A3A63699995D}"/>
              </a:ext>
            </a:extLst>
          </p:cNvPr>
          <p:cNvSpPr/>
          <p:nvPr/>
        </p:nvSpPr>
        <p:spPr>
          <a:xfrm>
            <a:off x="-1" y="2539"/>
            <a:ext cx="12191999" cy="11395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4B62E7D8-2355-44BA-A245-B5774C0B2832}"/>
              </a:ext>
            </a:extLst>
          </p:cNvPr>
          <p:cNvCxnSpPr>
            <a:cxnSpLocks/>
          </p:cNvCxnSpPr>
          <p:nvPr/>
        </p:nvCxnSpPr>
        <p:spPr>
          <a:xfrm>
            <a:off x="0" y="1142096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2D596F80-1369-418D-B79C-C48A2C2E6E06}"/>
              </a:ext>
            </a:extLst>
          </p:cNvPr>
          <p:cNvSpPr txBox="1"/>
          <p:nvPr/>
        </p:nvSpPr>
        <p:spPr>
          <a:xfrm>
            <a:off x="790600" y="249144"/>
            <a:ext cx="21291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spc="-300" dirty="0" smtClean="0">
                <a:solidFill>
                  <a:schemeClr val="bg1"/>
                </a:solidFill>
                <a:latin typeface="Bauhaus 93" panose="04030905020B02020C02" pitchFamily="82" charset="0"/>
              </a:rPr>
              <a:t>P A R T  2 - </a:t>
            </a:r>
            <a:r>
              <a:rPr lang="en-US" altLang="ko-KR" sz="3600" b="1" spc="-300" dirty="0">
                <a:solidFill>
                  <a:schemeClr val="bg1"/>
                </a:solidFill>
                <a:latin typeface="Bauhaus 93" panose="04030905020B02020C02" pitchFamily="82" charset="0"/>
              </a:rPr>
              <a:t>3</a:t>
            </a:r>
            <a:endParaRPr lang="ko-KR" altLang="en-US" sz="3600" b="1" spc="-300" dirty="0">
              <a:solidFill>
                <a:schemeClr val="bg1"/>
              </a:solidFill>
              <a:latin typeface="Bauhaus 93" panose="04030905020B02020C02" pitchFamily="8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596F80-1369-418D-B79C-C48A2C2E6E06}"/>
              </a:ext>
            </a:extLst>
          </p:cNvPr>
          <p:cNvSpPr txBox="1"/>
          <p:nvPr/>
        </p:nvSpPr>
        <p:spPr>
          <a:xfrm>
            <a:off x="3710310" y="249144"/>
            <a:ext cx="74038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spc="-300" dirty="0" smtClean="0">
                <a:solidFill>
                  <a:schemeClr val="bg1"/>
                </a:solidFill>
                <a:latin typeface="Bauhaus 93" panose="04030905020B02020C02" pitchFamily="82" charset="0"/>
              </a:rPr>
              <a:t>메 세 지</a:t>
            </a:r>
            <a:endParaRPr lang="ko-KR" altLang="en-US" sz="3600" b="1" spc="-300" dirty="0">
              <a:solidFill>
                <a:schemeClr val="bg1"/>
              </a:solidFill>
              <a:latin typeface="Bauhaus 93" panose="04030905020B02020C02" pitchFamily="82" charset="0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728" y="2370820"/>
            <a:ext cx="3275982" cy="2606794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4411133" y="3027886"/>
            <a:ext cx="77267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m</a:t>
            </a:r>
            <a:r>
              <a:rPr lang="en-US" altLang="ko-KR" dirty="0" smtClean="0"/>
              <a:t>essage table</a:t>
            </a:r>
            <a:r>
              <a:rPr lang="ko-KR" altLang="en-US" dirty="0" smtClean="0"/>
              <a:t>에 현재 사용자의 </a:t>
            </a:r>
            <a:r>
              <a:rPr lang="en-US" altLang="ko-KR" dirty="0" err="1" smtClean="0"/>
              <a:t>uno</a:t>
            </a:r>
            <a:r>
              <a:rPr lang="ko-KR" altLang="en-US" dirty="0" smtClean="0"/>
              <a:t>와 알림 또는 </a:t>
            </a:r>
            <a:r>
              <a:rPr lang="en-US" altLang="ko-KR" dirty="0" err="1" smtClean="0"/>
              <a:t>msgList.jsp</a:t>
            </a:r>
            <a:r>
              <a:rPr lang="ko-KR" altLang="en-US" dirty="0" smtClean="0"/>
              <a:t>에서 클릭한</a:t>
            </a:r>
            <a:endParaRPr lang="en-US" altLang="ko-KR" dirty="0" smtClean="0"/>
          </a:p>
          <a:p>
            <a:r>
              <a:rPr lang="ko-KR" altLang="en-US" dirty="0" smtClean="0"/>
              <a:t>메시지의 </a:t>
            </a:r>
            <a:r>
              <a:rPr lang="en-US" altLang="ko-KR" dirty="0" err="1" smtClean="0"/>
              <a:t>mno</a:t>
            </a:r>
            <a:r>
              <a:rPr lang="ko-KR" altLang="en-US" dirty="0" smtClean="0"/>
              <a:t>와 일치하는 정보의 데이터를 불러옴</a:t>
            </a:r>
            <a:endParaRPr lang="ko-KR" alt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5139267" y="1318978"/>
            <a:ext cx="3048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/>
              <a:t>READ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3323357572"/>
      </p:ext>
    </p:extLst>
  </p:cSld>
  <p:clrMapOvr>
    <a:masterClrMapping/>
  </p:clrMapOvr>
  <p:transition spd="slow"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41D38B16-140D-43D2-97DF-A3A63699995D}"/>
              </a:ext>
            </a:extLst>
          </p:cNvPr>
          <p:cNvSpPr/>
          <p:nvPr/>
        </p:nvSpPr>
        <p:spPr>
          <a:xfrm>
            <a:off x="-1" y="2539"/>
            <a:ext cx="12191999" cy="11395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4B62E7D8-2355-44BA-A245-B5774C0B2832}"/>
              </a:ext>
            </a:extLst>
          </p:cNvPr>
          <p:cNvCxnSpPr>
            <a:cxnSpLocks/>
          </p:cNvCxnSpPr>
          <p:nvPr/>
        </p:nvCxnSpPr>
        <p:spPr>
          <a:xfrm>
            <a:off x="0" y="1142096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2D596F80-1369-418D-B79C-C48A2C2E6E06}"/>
              </a:ext>
            </a:extLst>
          </p:cNvPr>
          <p:cNvSpPr txBox="1"/>
          <p:nvPr/>
        </p:nvSpPr>
        <p:spPr>
          <a:xfrm>
            <a:off x="790600" y="249144"/>
            <a:ext cx="21291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spc="-300" dirty="0" smtClean="0">
                <a:solidFill>
                  <a:schemeClr val="bg1"/>
                </a:solidFill>
                <a:latin typeface="Bauhaus 93" panose="04030905020B02020C02" pitchFamily="82" charset="0"/>
              </a:rPr>
              <a:t>P A R T  2 - </a:t>
            </a:r>
            <a:r>
              <a:rPr lang="en-US" altLang="ko-KR" sz="3600" b="1" spc="-300" dirty="0">
                <a:solidFill>
                  <a:schemeClr val="bg1"/>
                </a:solidFill>
                <a:latin typeface="Bauhaus 93" panose="04030905020B02020C02" pitchFamily="82" charset="0"/>
              </a:rPr>
              <a:t>3</a:t>
            </a:r>
            <a:endParaRPr lang="ko-KR" altLang="en-US" sz="3600" b="1" spc="-300" dirty="0">
              <a:solidFill>
                <a:schemeClr val="bg1"/>
              </a:solidFill>
              <a:latin typeface="Bauhaus 93" panose="04030905020B02020C02" pitchFamily="8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596F80-1369-418D-B79C-C48A2C2E6E06}"/>
              </a:ext>
            </a:extLst>
          </p:cNvPr>
          <p:cNvSpPr txBox="1"/>
          <p:nvPr/>
        </p:nvSpPr>
        <p:spPr>
          <a:xfrm>
            <a:off x="3710310" y="249144"/>
            <a:ext cx="74038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spc="-300" dirty="0" smtClean="0">
                <a:solidFill>
                  <a:schemeClr val="bg1"/>
                </a:solidFill>
                <a:latin typeface="Bauhaus 93" panose="04030905020B02020C02" pitchFamily="82" charset="0"/>
              </a:rPr>
              <a:t>메 세 지</a:t>
            </a:r>
            <a:endParaRPr lang="ko-KR" altLang="en-US" sz="3600" b="1" spc="-300" dirty="0">
              <a:solidFill>
                <a:schemeClr val="bg1"/>
              </a:solidFill>
              <a:latin typeface="Bauhaus 93" panose="04030905020B02020C02" pitchFamily="82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527" y="2353984"/>
            <a:ext cx="4400632" cy="423308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139267" y="1318978"/>
            <a:ext cx="3048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/>
              <a:t>WRITE</a:t>
            </a:r>
            <a:endParaRPr lang="ko-KR" altLang="en-US" sz="3600" dirty="0"/>
          </a:p>
        </p:txBody>
      </p:sp>
      <p:sp>
        <p:nvSpPr>
          <p:cNvPr id="6" name="TextBox 5"/>
          <p:cNvSpPr txBox="1"/>
          <p:nvPr/>
        </p:nvSpPr>
        <p:spPr>
          <a:xfrm>
            <a:off x="5477933" y="2634210"/>
            <a:ext cx="5777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해당 글의 작성자가 가진 </a:t>
            </a:r>
            <a:r>
              <a:rPr lang="en-US" altLang="ko-KR" dirty="0" err="1" smtClean="0"/>
              <a:t>uno</a:t>
            </a:r>
            <a:r>
              <a:rPr lang="ko-KR" altLang="en-US" dirty="0" smtClean="0"/>
              <a:t>를 바탕으로 메시지 전송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477933" y="3335867"/>
            <a:ext cx="62672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s</a:t>
            </a:r>
            <a:r>
              <a:rPr lang="en-US" altLang="ko-KR" dirty="0" err="1" smtClean="0"/>
              <a:t>uno</a:t>
            </a:r>
            <a:r>
              <a:rPr lang="en-US" altLang="ko-KR" dirty="0" smtClean="0"/>
              <a:t> = </a:t>
            </a:r>
            <a:r>
              <a:rPr lang="ko-KR" altLang="en-US" dirty="0" err="1" smtClean="0"/>
              <a:t>보낸사람의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uno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답장 시 </a:t>
            </a:r>
            <a:r>
              <a:rPr lang="en-US" altLang="ko-KR" dirty="0" smtClean="0"/>
              <a:t>= </a:t>
            </a:r>
            <a:r>
              <a:rPr lang="en-US" altLang="ko-KR" dirty="0" err="1" smtClean="0"/>
              <a:t>suno</a:t>
            </a:r>
            <a:r>
              <a:rPr lang="en-US" altLang="ko-KR" dirty="0" smtClean="0"/>
              <a:t> -&gt; </a:t>
            </a:r>
            <a:r>
              <a:rPr lang="en-US" altLang="ko-KR" dirty="0" err="1" smtClean="0"/>
              <a:t>uno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받을사람</a:t>
            </a:r>
            <a:r>
              <a:rPr lang="en-US" altLang="ko-KR" dirty="0" smtClean="0"/>
              <a:t>) -&gt; message table insert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62817290"/>
      </p:ext>
    </p:extLst>
  </p:cSld>
  <p:clrMapOvr>
    <a:masterClrMapping/>
  </p:clrMapOvr>
  <p:transition spd="slow"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41D38B16-140D-43D2-97DF-A3A63699995D}"/>
              </a:ext>
            </a:extLst>
          </p:cNvPr>
          <p:cNvSpPr/>
          <p:nvPr/>
        </p:nvSpPr>
        <p:spPr>
          <a:xfrm>
            <a:off x="-1" y="2539"/>
            <a:ext cx="12191999" cy="11395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4B62E7D8-2355-44BA-A245-B5774C0B2832}"/>
              </a:ext>
            </a:extLst>
          </p:cNvPr>
          <p:cNvCxnSpPr>
            <a:cxnSpLocks/>
          </p:cNvCxnSpPr>
          <p:nvPr/>
        </p:nvCxnSpPr>
        <p:spPr>
          <a:xfrm>
            <a:off x="0" y="1142096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2D596F80-1369-418D-B79C-C48A2C2E6E06}"/>
              </a:ext>
            </a:extLst>
          </p:cNvPr>
          <p:cNvSpPr txBox="1"/>
          <p:nvPr/>
        </p:nvSpPr>
        <p:spPr>
          <a:xfrm>
            <a:off x="790600" y="249144"/>
            <a:ext cx="21291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spc="-300" dirty="0" smtClean="0">
                <a:solidFill>
                  <a:schemeClr val="bg1"/>
                </a:solidFill>
                <a:latin typeface="Bauhaus 93" panose="04030905020B02020C02" pitchFamily="82" charset="0"/>
              </a:rPr>
              <a:t>P A R T  2 - </a:t>
            </a:r>
            <a:r>
              <a:rPr lang="en-US" altLang="ko-KR" sz="3600" b="1" spc="-300" dirty="0">
                <a:solidFill>
                  <a:schemeClr val="bg1"/>
                </a:solidFill>
                <a:latin typeface="Bauhaus 93" panose="04030905020B02020C02" pitchFamily="82" charset="0"/>
              </a:rPr>
              <a:t>3</a:t>
            </a:r>
            <a:endParaRPr lang="ko-KR" altLang="en-US" sz="3600" b="1" spc="-300" dirty="0">
              <a:solidFill>
                <a:schemeClr val="bg1"/>
              </a:solidFill>
              <a:latin typeface="Bauhaus 93" panose="04030905020B02020C02" pitchFamily="8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596F80-1369-418D-B79C-C48A2C2E6E06}"/>
              </a:ext>
            </a:extLst>
          </p:cNvPr>
          <p:cNvSpPr txBox="1"/>
          <p:nvPr/>
        </p:nvSpPr>
        <p:spPr>
          <a:xfrm>
            <a:off x="3710310" y="249144"/>
            <a:ext cx="74038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spc="-300" dirty="0" smtClean="0">
                <a:solidFill>
                  <a:schemeClr val="bg1"/>
                </a:solidFill>
                <a:latin typeface="Bauhaus 93" panose="04030905020B02020C02" pitchFamily="82" charset="0"/>
              </a:rPr>
              <a:t>메 세 지</a:t>
            </a:r>
            <a:endParaRPr lang="ko-KR" altLang="en-US" sz="3600" b="1" spc="-300" dirty="0">
              <a:solidFill>
                <a:schemeClr val="bg1"/>
              </a:solidFill>
              <a:latin typeface="Bauhaus 93" panose="04030905020B02020C02" pitchFamily="82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0496" y="1468364"/>
            <a:ext cx="7964011" cy="4353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680689"/>
      </p:ext>
    </p:extLst>
  </p:cSld>
  <p:clrMapOvr>
    <a:masterClrMapping/>
  </p:clrMapOvr>
  <p:transition spd="slow"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41D38B16-140D-43D2-97DF-A3A63699995D}"/>
              </a:ext>
            </a:extLst>
          </p:cNvPr>
          <p:cNvSpPr/>
          <p:nvPr/>
        </p:nvSpPr>
        <p:spPr>
          <a:xfrm>
            <a:off x="-1" y="2539"/>
            <a:ext cx="12191999" cy="11395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4B62E7D8-2355-44BA-A245-B5774C0B2832}"/>
              </a:ext>
            </a:extLst>
          </p:cNvPr>
          <p:cNvCxnSpPr>
            <a:cxnSpLocks/>
          </p:cNvCxnSpPr>
          <p:nvPr/>
        </p:nvCxnSpPr>
        <p:spPr>
          <a:xfrm>
            <a:off x="0" y="1142096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2D596F80-1369-418D-B79C-C48A2C2E6E06}"/>
              </a:ext>
            </a:extLst>
          </p:cNvPr>
          <p:cNvSpPr txBox="1"/>
          <p:nvPr/>
        </p:nvSpPr>
        <p:spPr>
          <a:xfrm>
            <a:off x="790600" y="249144"/>
            <a:ext cx="21291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spc="-300" dirty="0" smtClean="0">
                <a:solidFill>
                  <a:schemeClr val="bg1"/>
                </a:solidFill>
                <a:latin typeface="Bauhaus 93" panose="04030905020B02020C02" pitchFamily="82" charset="0"/>
              </a:rPr>
              <a:t>P A R T  2 - </a:t>
            </a:r>
            <a:r>
              <a:rPr lang="en-US" altLang="ko-KR" sz="3600" b="1" spc="-300" dirty="0">
                <a:solidFill>
                  <a:schemeClr val="bg1"/>
                </a:solidFill>
                <a:latin typeface="Bauhaus 93" panose="04030905020B02020C02" pitchFamily="82" charset="0"/>
              </a:rPr>
              <a:t>3</a:t>
            </a:r>
            <a:endParaRPr lang="ko-KR" altLang="en-US" sz="3600" b="1" spc="-300" dirty="0">
              <a:solidFill>
                <a:schemeClr val="bg1"/>
              </a:solidFill>
              <a:latin typeface="Bauhaus 93" panose="04030905020B02020C02" pitchFamily="8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596F80-1369-418D-B79C-C48A2C2E6E06}"/>
              </a:ext>
            </a:extLst>
          </p:cNvPr>
          <p:cNvSpPr txBox="1"/>
          <p:nvPr/>
        </p:nvSpPr>
        <p:spPr>
          <a:xfrm>
            <a:off x="3710310" y="249144"/>
            <a:ext cx="74038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spc="-300" dirty="0" smtClean="0">
                <a:solidFill>
                  <a:schemeClr val="bg1"/>
                </a:solidFill>
                <a:latin typeface="Bauhaus 93" panose="04030905020B02020C02" pitchFamily="82" charset="0"/>
              </a:rPr>
              <a:t>메 세 지</a:t>
            </a:r>
            <a:endParaRPr lang="ko-KR" altLang="en-US" sz="3600" b="1" spc="-300" dirty="0">
              <a:solidFill>
                <a:schemeClr val="bg1"/>
              </a:solidFill>
              <a:latin typeface="Bauhaus 93" panose="04030905020B02020C02" pitchFamily="82" charset="0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295" y="1741076"/>
            <a:ext cx="7019630" cy="156665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110" y="3554348"/>
            <a:ext cx="6744400" cy="1378598"/>
          </a:xfrm>
          <a:prstGeom prst="rect">
            <a:avLst/>
          </a:prstGeom>
        </p:spPr>
      </p:pic>
      <p:cxnSp>
        <p:nvCxnSpPr>
          <p:cNvPr id="12" name="직선 화살표 연결선 11"/>
          <p:cNvCxnSpPr/>
          <p:nvPr/>
        </p:nvCxnSpPr>
        <p:spPr>
          <a:xfrm>
            <a:off x="7534409" y="2331654"/>
            <a:ext cx="63176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8417660" y="1962322"/>
            <a:ext cx="347883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인증된 사용자의 </a:t>
            </a:r>
            <a:r>
              <a:rPr lang="en-US" altLang="ko-KR" sz="1400" dirty="0" err="1" smtClean="0"/>
              <a:t>uno</a:t>
            </a:r>
            <a:r>
              <a:rPr lang="ko-KR" altLang="en-US" sz="1400" dirty="0" smtClean="0"/>
              <a:t>와 </a:t>
            </a:r>
            <a:r>
              <a:rPr lang="en-US" altLang="ko-KR" sz="1400" dirty="0"/>
              <a:t>message </a:t>
            </a:r>
            <a:r>
              <a:rPr lang="en-US" altLang="ko-KR" sz="1400" dirty="0" smtClean="0"/>
              <a:t>table</a:t>
            </a:r>
            <a:r>
              <a:rPr lang="ko-KR" altLang="en-US" sz="1400" dirty="0" smtClean="0"/>
              <a:t>의</a:t>
            </a:r>
            <a:endParaRPr lang="en-US" altLang="ko-KR" sz="1400" dirty="0" smtClean="0"/>
          </a:p>
          <a:p>
            <a:r>
              <a:rPr lang="en-US" altLang="ko-KR" sz="1400" dirty="0" err="1" smtClean="0"/>
              <a:t>uno</a:t>
            </a:r>
            <a:r>
              <a:rPr lang="ko-KR" altLang="en-US" sz="1400" dirty="0" smtClean="0"/>
              <a:t>가 일치하며 에서</a:t>
            </a:r>
            <a:endParaRPr lang="en-US" altLang="ko-KR" sz="1400" dirty="0" smtClean="0"/>
          </a:p>
          <a:p>
            <a:r>
              <a:rPr lang="en-US" altLang="ko-KR" sz="1400" dirty="0" smtClean="0"/>
              <a:t>Checked </a:t>
            </a:r>
            <a:r>
              <a:rPr lang="en-US" altLang="ko-KR" sz="1400" dirty="0" err="1" smtClean="0"/>
              <a:t>colum</a:t>
            </a:r>
            <a:r>
              <a:rPr lang="ko-KR" altLang="en-US" sz="1400" dirty="0" smtClean="0"/>
              <a:t>의 값이 </a:t>
            </a:r>
            <a:r>
              <a:rPr lang="en-US" altLang="ko-KR" sz="1400" dirty="0" smtClean="0"/>
              <a:t>n</a:t>
            </a:r>
            <a:endParaRPr lang="ko-KR" altLang="en-US" sz="1400" dirty="0"/>
          </a:p>
        </p:txBody>
      </p:sp>
      <p:cxnSp>
        <p:nvCxnSpPr>
          <p:cNvPr id="14" name="직선 화살표 연결선 13"/>
          <p:cNvCxnSpPr/>
          <p:nvPr/>
        </p:nvCxnSpPr>
        <p:spPr>
          <a:xfrm>
            <a:off x="7531331" y="4175760"/>
            <a:ext cx="63176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8417660" y="4057657"/>
            <a:ext cx="3057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/>
              <a:t>u</a:t>
            </a:r>
            <a:r>
              <a:rPr lang="en-US" altLang="ko-KR" sz="1400" dirty="0" err="1" smtClean="0"/>
              <a:t>no</a:t>
            </a:r>
            <a:r>
              <a:rPr lang="ko-KR" altLang="en-US" sz="1400" dirty="0" smtClean="0"/>
              <a:t>가 일치하며 </a:t>
            </a:r>
            <a:r>
              <a:rPr lang="en-US" altLang="ko-KR" sz="1400" dirty="0" smtClean="0"/>
              <a:t>message table</a:t>
            </a:r>
            <a:r>
              <a:rPr lang="ko-KR" altLang="en-US" sz="1400" dirty="0" smtClean="0"/>
              <a:t>에서</a:t>
            </a:r>
            <a:endParaRPr lang="en-US" altLang="ko-KR" sz="1400" dirty="0" smtClean="0"/>
          </a:p>
          <a:p>
            <a:r>
              <a:rPr lang="en-US" altLang="ko-KR" sz="1400" dirty="0" smtClean="0"/>
              <a:t>Checked </a:t>
            </a:r>
            <a:r>
              <a:rPr lang="en-US" altLang="ko-KR" sz="1400" dirty="0" err="1" smtClean="0"/>
              <a:t>colum</a:t>
            </a:r>
            <a:r>
              <a:rPr lang="ko-KR" altLang="en-US" sz="1400" dirty="0" smtClean="0"/>
              <a:t>의 값이 </a:t>
            </a:r>
            <a:r>
              <a:rPr lang="en-US" altLang="ko-KR" sz="1400" dirty="0"/>
              <a:t>y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17992288"/>
      </p:ext>
    </p:extLst>
  </p:cSld>
  <p:clrMapOvr>
    <a:masterClrMapping/>
  </p:clrMapOvr>
  <p:transition spd="slow"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31E3328-7827-40DC-A98E-27099393F65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A2CB756C-AFE0-4A41-9345-C56D5B3BB162}"/>
              </a:ext>
            </a:extLst>
          </p:cNvPr>
          <p:cNvSpPr/>
          <p:nvPr/>
        </p:nvSpPr>
        <p:spPr>
          <a:xfrm>
            <a:off x="729349" y="1045857"/>
            <a:ext cx="3922550" cy="14487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BB9625-5326-4AE0-B1B7-423C7954E7BE}"/>
              </a:ext>
            </a:extLst>
          </p:cNvPr>
          <p:cNvSpPr txBox="1"/>
          <p:nvPr/>
        </p:nvSpPr>
        <p:spPr>
          <a:xfrm>
            <a:off x="1182358" y="1359557"/>
            <a:ext cx="36032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 smtClean="0">
                <a:solidFill>
                  <a:schemeClr val="bg1"/>
                </a:solidFill>
              </a:rPr>
              <a:t> </a:t>
            </a:r>
            <a:r>
              <a:rPr lang="en-US" altLang="ko-KR" sz="4000" b="1" dirty="0" smtClean="0">
                <a:solidFill>
                  <a:schemeClr val="bg1"/>
                </a:solidFill>
              </a:rPr>
              <a:t>PART </a:t>
            </a:r>
            <a:r>
              <a:rPr lang="en-US" altLang="ko-KR" sz="4000" b="1" dirty="0">
                <a:solidFill>
                  <a:schemeClr val="bg1"/>
                </a:solidFill>
              </a:rPr>
              <a:t>3</a:t>
            </a:r>
            <a:endParaRPr lang="ko-KR" altLang="en-US" sz="4000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10D87E-0FC7-42DD-B63A-8F1C55EDC600}"/>
              </a:ext>
            </a:extLst>
          </p:cNvPr>
          <p:cNvSpPr txBox="1"/>
          <p:nvPr/>
        </p:nvSpPr>
        <p:spPr>
          <a:xfrm>
            <a:off x="2452255" y="2875819"/>
            <a:ext cx="654211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spc="-300" dirty="0" smtClean="0">
                <a:solidFill>
                  <a:schemeClr val="bg2">
                    <a:lumMod val="10000"/>
                  </a:schemeClr>
                </a:solidFill>
              </a:rPr>
              <a:t>공지사항</a:t>
            </a:r>
            <a:r>
              <a:rPr lang="en-US" altLang="ko-KR" sz="3600" spc="-300" dirty="0" smtClean="0">
                <a:solidFill>
                  <a:schemeClr val="bg2">
                    <a:lumMod val="10000"/>
                  </a:schemeClr>
                </a:solidFill>
              </a:rPr>
              <a:t>/</a:t>
            </a:r>
            <a:r>
              <a:rPr lang="en-US" altLang="ko-KR" sz="3600" spc="-300" dirty="0" err="1" smtClean="0">
                <a:solidFill>
                  <a:schemeClr val="bg2">
                    <a:lumMod val="10000"/>
                  </a:schemeClr>
                </a:solidFill>
              </a:rPr>
              <a:t>QnA</a:t>
            </a:r>
            <a:r>
              <a:rPr lang="en-US" altLang="ko-KR" sz="3600" spc="-300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ko-KR" altLang="en-US" sz="3600" spc="-300" dirty="0" smtClean="0">
                <a:solidFill>
                  <a:schemeClr val="bg2">
                    <a:lumMod val="10000"/>
                  </a:schemeClr>
                </a:solidFill>
              </a:rPr>
              <a:t>게시판</a:t>
            </a:r>
            <a:endParaRPr lang="en-US" altLang="ko-KR" sz="3600" spc="-300" dirty="0" smtClean="0">
              <a:solidFill>
                <a:schemeClr val="bg2">
                  <a:lumMod val="10000"/>
                </a:schemeClr>
              </a:solidFill>
            </a:endParaRPr>
          </a:p>
          <a:p>
            <a:pPr algn="ctr"/>
            <a:endParaRPr lang="en-US" altLang="ko-KR" sz="3600" spc="-300" dirty="0" smtClean="0">
              <a:solidFill>
                <a:schemeClr val="bg2">
                  <a:lumMod val="10000"/>
                </a:schemeClr>
              </a:solidFill>
            </a:endParaRPr>
          </a:p>
          <a:p>
            <a:pPr algn="ctr"/>
            <a:r>
              <a:rPr lang="ko-KR" altLang="en-US" sz="3600" spc="-300" dirty="0" err="1" smtClean="0">
                <a:solidFill>
                  <a:schemeClr val="bg2">
                    <a:lumMod val="10000"/>
                  </a:schemeClr>
                </a:solidFill>
              </a:rPr>
              <a:t>백인광</a:t>
            </a:r>
            <a:endParaRPr lang="ko-KR" altLang="en-US" sz="3600" spc="-3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A86507-4D04-4762-9E20-1AA37506A84C}"/>
              </a:ext>
            </a:extLst>
          </p:cNvPr>
          <p:cNvSpPr txBox="1"/>
          <p:nvPr/>
        </p:nvSpPr>
        <p:spPr>
          <a:xfrm>
            <a:off x="10006664" y="6588607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/>
                </a:solidFill>
              </a:rPr>
              <a:t>ⓒSaebyeol Yu.</a:t>
            </a:r>
            <a:r>
              <a:rPr lang="ko-KR" altLang="en-US" sz="900" dirty="0">
                <a:solidFill>
                  <a:schemeClr val="tx1"/>
                </a:solidFill>
              </a:rPr>
              <a:t> </a:t>
            </a:r>
            <a:r>
              <a:rPr lang="en-US" altLang="ko-KR" sz="900" dirty="0" err="1">
                <a:solidFill>
                  <a:schemeClr val="tx1"/>
                </a:solidFill>
              </a:rPr>
              <a:t>Saebyeol’s</a:t>
            </a:r>
            <a:r>
              <a:rPr lang="ko-KR" altLang="en-US" sz="900" dirty="0">
                <a:solidFill>
                  <a:schemeClr val="tx1"/>
                </a:solidFill>
              </a:rPr>
              <a:t> </a:t>
            </a:r>
            <a:r>
              <a:rPr lang="en-US" altLang="ko-KR" sz="900" dirty="0">
                <a:solidFill>
                  <a:schemeClr val="tx1"/>
                </a:solidFill>
              </a:rPr>
              <a:t>PowerPoint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8391653"/>
      </p:ext>
    </p:extLst>
  </p:cSld>
  <p:clrMapOvr>
    <a:masterClrMapping/>
  </p:clrMapOvr>
  <p:transition spd="slow"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41D38B16-140D-43D2-97DF-A3A63699995D}"/>
              </a:ext>
            </a:extLst>
          </p:cNvPr>
          <p:cNvSpPr/>
          <p:nvPr/>
        </p:nvSpPr>
        <p:spPr>
          <a:xfrm>
            <a:off x="-1" y="2539"/>
            <a:ext cx="12191999" cy="11395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4B62E7D8-2355-44BA-A245-B5774C0B2832}"/>
              </a:ext>
            </a:extLst>
          </p:cNvPr>
          <p:cNvCxnSpPr>
            <a:cxnSpLocks/>
          </p:cNvCxnSpPr>
          <p:nvPr/>
        </p:nvCxnSpPr>
        <p:spPr>
          <a:xfrm>
            <a:off x="0" y="1142096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2D596F80-1369-418D-B79C-C48A2C2E6E06}"/>
              </a:ext>
            </a:extLst>
          </p:cNvPr>
          <p:cNvSpPr txBox="1"/>
          <p:nvPr/>
        </p:nvSpPr>
        <p:spPr>
          <a:xfrm>
            <a:off x="790599" y="249144"/>
            <a:ext cx="75450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spc="-300" dirty="0" smtClean="0">
                <a:solidFill>
                  <a:schemeClr val="bg1"/>
                </a:solidFill>
                <a:latin typeface="+mn-ea"/>
              </a:rPr>
              <a:t>P A R T  3 – 1  </a:t>
            </a:r>
            <a:r>
              <a:rPr lang="ko-KR" altLang="en-US" sz="3600" b="1" spc="-300" dirty="0" smtClean="0">
                <a:solidFill>
                  <a:schemeClr val="bg1"/>
                </a:solidFill>
                <a:latin typeface="+mn-ea"/>
              </a:rPr>
              <a:t>공지사항</a:t>
            </a:r>
            <a:endParaRPr lang="ko-KR" altLang="en-US" sz="3600" b="1" spc="-30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8843" y="1881778"/>
            <a:ext cx="2130725" cy="461325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0437" y="1881777"/>
            <a:ext cx="2129706" cy="461325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1012" y="1850983"/>
            <a:ext cx="2114579" cy="464404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98783" y="1219550"/>
            <a:ext cx="36607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smtClean="0"/>
              <a:t>Read</a:t>
            </a:r>
            <a:endParaRPr lang="ko-KR" altLang="en-US" sz="32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2029175" y="1342660"/>
            <a:ext cx="15300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err="1" smtClean="0"/>
              <a:t>비로그인</a:t>
            </a:r>
            <a:r>
              <a:rPr lang="ko-KR" altLang="en-US" sz="2400" dirty="0" smtClean="0"/>
              <a:t> </a:t>
            </a:r>
            <a:endParaRPr lang="ko-KR" alt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4480260" y="1342660"/>
            <a:ext cx="15300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/>
              <a:t>로그인 </a:t>
            </a:r>
            <a:endParaRPr lang="ko-KR" altLang="en-US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6923271" y="1316025"/>
            <a:ext cx="15300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/>
              <a:t>관리자 </a:t>
            </a:r>
            <a:endParaRPr lang="ko-KR" altLang="en-US" sz="2400" dirty="0"/>
          </a:p>
        </p:txBody>
      </p:sp>
      <p:sp>
        <p:nvSpPr>
          <p:cNvPr id="12" name="직사각형 11"/>
          <p:cNvSpPr/>
          <p:nvPr/>
        </p:nvSpPr>
        <p:spPr>
          <a:xfrm>
            <a:off x="7447723" y="5276234"/>
            <a:ext cx="503582" cy="43732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화살표 연결선 13"/>
          <p:cNvCxnSpPr>
            <a:endCxn id="41" idx="1"/>
          </p:cNvCxnSpPr>
          <p:nvPr/>
        </p:nvCxnSpPr>
        <p:spPr>
          <a:xfrm flipV="1">
            <a:off x="7938053" y="4363076"/>
            <a:ext cx="1635460" cy="91315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>
            <a:endCxn id="42" idx="1"/>
          </p:cNvCxnSpPr>
          <p:nvPr/>
        </p:nvCxnSpPr>
        <p:spPr>
          <a:xfrm flipV="1">
            <a:off x="8255548" y="5562824"/>
            <a:ext cx="1206503" cy="56817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7156174" y="6130999"/>
            <a:ext cx="1127726" cy="43732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8053684" y="4681128"/>
            <a:ext cx="563863" cy="43732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4" name="직선 화살표 연결선 33"/>
          <p:cNvCxnSpPr>
            <a:endCxn id="37" idx="1"/>
          </p:cNvCxnSpPr>
          <p:nvPr/>
        </p:nvCxnSpPr>
        <p:spPr>
          <a:xfrm flipV="1">
            <a:off x="8615308" y="2720828"/>
            <a:ext cx="846743" cy="194042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9462051" y="2305329"/>
            <a:ext cx="23911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/>
              <a:t>관리자인 경우 글쓰기 허용</a:t>
            </a:r>
            <a:endParaRPr lang="ko-KR" altLang="en-US" sz="2400" dirty="0"/>
          </a:p>
        </p:txBody>
      </p:sp>
      <p:sp>
        <p:nvSpPr>
          <p:cNvPr id="41" name="TextBox 40"/>
          <p:cNvSpPr txBox="1"/>
          <p:nvPr/>
        </p:nvSpPr>
        <p:spPr>
          <a:xfrm>
            <a:off x="9573513" y="4132243"/>
            <a:ext cx="23911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 smtClean="0"/>
              <a:t>페이징</a:t>
            </a:r>
            <a:r>
              <a:rPr lang="ko-KR" altLang="en-US" sz="2400" dirty="0" smtClean="0"/>
              <a:t> 처리</a:t>
            </a:r>
            <a:endParaRPr lang="ko-KR" altLang="en-US" sz="2400" dirty="0"/>
          </a:p>
        </p:txBody>
      </p:sp>
      <p:sp>
        <p:nvSpPr>
          <p:cNvPr id="42" name="TextBox 41"/>
          <p:cNvSpPr txBox="1"/>
          <p:nvPr/>
        </p:nvSpPr>
        <p:spPr>
          <a:xfrm>
            <a:off x="9462051" y="5331991"/>
            <a:ext cx="23911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/>
              <a:t>제목</a:t>
            </a:r>
            <a:r>
              <a:rPr lang="en-US" altLang="ko-KR" sz="2400" dirty="0" smtClean="0"/>
              <a:t>,</a:t>
            </a:r>
            <a:r>
              <a:rPr lang="ko-KR" altLang="en-US" sz="2400" dirty="0" smtClean="0"/>
              <a:t>내용 검색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45810550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41D38B16-140D-43D2-97DF-A3A63699995D}"/>
              </a:ext>
            </a:extLst>
          </p:cNvPr>
          <p:cNvSpPr/>
          <p:nvPr/>
        </p:nvSpPr>
        <p:spPr>
          <a:xfrm>
            <a:off x="-1" y="2539"/>
            <a:ext cx="12191999" cy="11395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4B62E7D8-2355-44BA-A245-B5774C0B2832}"/>
              </a:ext>
            </a:extLst>
          </p:cNvPr>
          <p:cNvCxnSpPr>
            <a:cxnSpLocks/>
          </p:cNvCxnSpPr>
          <p:nvPr/>
        </p:nvCxnSpPr>
        <p:spPr>
          <a:xfrm>
            <a:off x="0" y="1142096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2D596F80-1369-418D-B79C-C48A2C2E6E06}"/>
              </a:ext>
            </a:extLst>
          </p:cNvPr>
          <p:cNvSpPr txBox="1"/>
          <p:nvPr/>
        </p:nvSpPr>
        <p:spPr>
          <a:xfrm>
            <a:off x="790599" y="249144"/>
            <a:ext cx="75450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spc="-300" dirty="0" smtClean="0">
                <a:solidFill>
                  <a:schemeClr val="bg1"/>
                </a:solidFill>
                <a:latin typeface="+mn-ea"/>
              </a:rPr>
              <a:t>P A R T  3 – 1  </a:t>
            </a:r>
            <a:r>
              <a:rPr lang="ko-KR" altLang="en-US" sz="3600" b="1" spc="-300" dirty="0" smtClean="0">
                <a:solidFill>
                  <a:schemeClr val="bg1"/>
                </a:solidFill>
                <a:latin typeface="+mn-ea"/>
              </a:rPr>
              <a:t>공지사항</a:t>
            </a:r>
            <a:endParaRPr lang="ko-KR" altLang="en-US" sz="3600" b="1" spc="-30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2673" y="1993558"/>
            <a:ext cx="2071842" cy="449978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1911" y="1993558"/>
            <a:ext cx="2056491" cy="449978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98783" y="1219550"/>
            <a:ext cx="36607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smtClean="0"/>
              <a:t>Read</a:t>
            </a:r>
            <a:endParaRPr lang="ko-KR" altLang="en-US" sz="32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1763564" y="1415322"/>
            <a:ext cx="15300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/>
              <a:t>로그인 </a:t>
            </a:r>
            <a:endParaRPr lang="ko-KR" altLang="en-US" sz="2400" dirty="0"/>
          </a:p>
        </p:txBody>
      </p:sp>
      <p:sp>
        <p:nvSpPr>
          <p:cNvPr id="12" name="TextBox 11"/>
          <p:cNvSpPr txBox="1"/>
          <p:nvPr/>
        </p:nvSpPr>
        <p:spPr>
          <a:xfrm>
            <a:off x="4206575" y="1388687"/>
            <a:ext cx="15300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/>
              <a:t>관리자 </a:t>
            </a:r>
            <a:endParaRPr lang="ko-KR" altLang="en-US" sz="2400" dirty="0"/>
          </a:p>
        </p:txBody>
      </p:sp>
      <p:cxnSp>
        <p:nvCxnSpPr>
          <p:cNvPr id="13" name="직선 화살표 연결선 12"/>
          <p:cNvCxnSpPr>
            <a:stCxn id="14" idx="3"/>
            <a:endCxn id="15" idx="1"/>
          </p:cNvCxnSpPr>
          <p:nvPr/>
        </p:nvCxnSpPr>
        <p:spPr>
          <a:xfrm flipV="1">
            <a:off x="6085149" y="3856445"/>
            <a:ext cx="1110781" cy="246473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>
          <a:xfrm>
            <a:off x="4770782" y="6149009"/>
            <a:ext cx="1314367" cy="3443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7195930" y="3440946"/>
            <a:ext cx="27869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/>
              <a:t>관리자만 삭제 수정 허용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61370452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41D38B16-140D-43D2-97DF-A3A63699995D}"/>
              </a:ext>
            </a:extLst>
          </p:cNvPr>
          <p:cNvSpPr/>
          <p:nvPr/>
        </p:nvSpPr>
        <p:spPr>
          <a:xfrm>
            <a:off x="-1" y="2539"/>
            <a:ext cx="12191999" cy="11395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4B62E7D8-2355-44BA-A245-B5774C0B2832}"/>
              </a:ext>
            </a:extLst>
          </p:cNvPr>
          <p:cNvCxnSpPr>
            <a:cxnSpLocks/>
          </p:cNvCxnSpPr>
          <p:nvPr/>
        </p:nvCxnSpPr>
        <p:spPr>
          <a:xfrm>
            <a:off x="0" y="1142096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2D596F80-1369-418D-B79C-C48A2C2E6E06}"/>
              </a:ext>
            </a:extLst>
          </p:cNvPr>
          <p:cNvSpPr txBox="1"/>
          <p:nvPr/>
        </p:nvSpPr>
        <p:spPr>
          <a:xfrm>
            <a:off x="790600" y="249144"/>
            <a:ext cx="46714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spc="-300" dirty="0" smtClean="0">
                <a:solidFill>
                  <a:schemeClr val="bg1"/>
                </a:solidFill>
                <a:latin typeface="+mn-ea"/>
              </a:rPr>
              <a:t>P A R T  3 – 1  </a:t>
            </a:r>
            <a:r>
              <a:rPr lang="ko-KR" altLang="en-US" sz="3600" b="1" spc="-300" dirty="0" smtClean="0">
                <a:solidFill>
                  <a:schemeClr val="bg1"/>
                </a:solidFill>
                <a:latin typeface="+mn-ea"/>
              </a:rPr>
              <a:t>공지사항</a:t>
            </a:r>
            <a:endParaRPr lang="ko-KR" altLang="en-US" sz="3600" b="1" spc="-3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5132" y="1256166"/>
            <a:ext cx="49734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err="1" smtClean="0"/>
              <a:t>Create,Update,Delete</a:t>
            </a:r>
            <a:endParaRPr lang="ko-KR" altLang="en-US" sz="3200" b="1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1736" y="2547439"/>
            <a:ext cx="3474560" cy="374264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2106" y="2544418"/>
            <a:ext cx="3472870" cy="374566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417153" y="1961845"/>
            <a:ext cx="15300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/>
              <a:t>Create</a:t>
            </a:r>
            <a:r>
              <a:rPr lang="ko-KR" altLang="en-US" sz="2400" dirty="0" smtClean="0"/>
              <a:t> </a:t>
            </a:r>
            <a:endParaRPr lang="ko-KR" alt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5243986" y="1961844"/>
            <a:ext cx="15300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/>
              <a:t>Update</a:t>
            </a:r>
            <a:r>
              <a:rPr lang="ko-KR" altLang="en-US" sz="2400" dirty="0" smtClean="0"/>
              <a:t> </a:t>
            </a:r>
            <a:endParaRPr lang="ko-KR" altLang="en-US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8923511" y="1961845"/>
            <a:ext cx="15300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/>
              <a:t>Delete</a:t>
            </a:r>
            <a:r>
              <a:rPr lang="ko-KR" altLang="en-US" sz="2400" dirty="0" smtClean="0"/>
              <a:t> </a:t>
            </a:r>
            <a:endParaRPr lang="ko-KR" altLang="en-US" sz="2400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536" y="2544416"/>
            <a:ext cx="3973295" cy="3745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150054"/>
      </p:ext>
    </p:extLst>
  </p:cSld>
  <p:clrMapOvr>
    <a:masterClrMapping/>
  </p:clrMapOvr>
  <p:transition spd="slow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6" descr="소스 이미지 보기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3277" y="4383021"/>
            <a:ext cx="4002157" cy="2474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1A2FEB63-8811-461F-8C0A-74E9B636C052}"/>
              </a:ext>
            </a:extLst>
          </p:cNvPr>
          <p:cNvSpPr>
            <a:spLocks noGrp="1"/>
          </p:cNvSpPr>
          <p:nvPr/>
        </p:nvSpPr>
        <p:spPr>
          <a:xfrm>
            <a:off x="838200" y="16219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 smtClean="0">
                <a:ea typeface="맑은 고딕"/>
              </a:rPr>
              <a:t>1. </a:t>
            </a:r>
            <a:r>
              <a:rPr lang="ko-KR" altLang="en-US" dirty="0" smtClean="0">
                <a:ea typeface="맑은 고딕"/>
              </a:rPr>
              <a:t>개요</a:t>
            </a:r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C316E952-EB86-4FE9-9929-981D7DE3FB2E}"/>
              </a:ext>
            </a:extLst>
          </p:cNvPr>
          <p:cNvSpPr>
            <a:spLocks noGrp="1"/>
          </p:cNvSpPr>
          <p:nvPr/>
        </p:nvSpPr>
        <p:spPr>
          <a:xfrm>
            <a:off x="268357" y="1487757"/>
            <a:ext cx="10515600" cy="502707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>
                <a:ea typeface="맑은 고딕"/>
              </a:rPr>
              <a:t>프로젝트 명 </a:t>
            </a:r>
            <a:r>
              <a:rPr lang="en-US" altLang="ko-KR" dirty="0" smtClean="0">
                <a:ea typeface="맑은 고딕"/>
              </a:rPr>
              <a:t>: </a:t>
            </a:r>
            <a:r>
              <a:rPr lang="ko-KR" altLang="en-US" dirty="0" err="1" smtClean="0">
                <a:ea typeface="맑은 고딕"/>
              </a:rPr>
              <a:t>투레이두</a:t>
            </a:r>
            <a:endParaRPr lang="en-US" altLang="ko-KR" dirty="0" smtClean="0">
              <a:ea typeface="맑은 고딕"/>
            </a:endParaRPr>
          </a:p>
          <a:p>
            <a:endParaRPr lang="en-US" altLang="ko-KR" dirty="0" smtClean="0">
              <a:ea typeface="맑은 고딕"/>
            </a:endParaRPr>
          </a:p>
          <a:p>
            <a:r>
              <a:rPr lang="ko-KR" altLang="en-US" dirty="0" smtClean="0">
                <a:ea typeface="맑은 고딕"/>
              </a:rPr>
              <a:t>프로젝트 목적 </a:t>
            </a:r>
            <a:r>
              <a:rPr lang="en-US" altLang="ko-KR" dirty="0" smtClean="0">
                <a:ea typeface="맑은 고딕"/>
              </a:rPr>
              <a:t>: </a:t>
            </a:r>
            <a:r>
              <a:rPr lang="ko-KR" altLang="en-US" dirty="0" smtClean="0">
                <a:ea typeface="맑은 고딕"/>
              </a:rPr>
              <a:t>물물교환 플랫폼 제작</a:t>
            </a:r>
            <a:endParaRPr lang="en-US" altLang="ko-KR" dirty="0" smtClean="0">
              <a:ea typeface="맑은 고딕"/>
            </a:endParaRPr>
          </a:p>
          <a:p>
            <a:endParaRPr lang="en-US" altLang="ko-KR" dirty="0" smtClean="0">
              <a:ea typeface="맑은 고딕"/>
            </a:endParaRPr>
          </a:p>
          <a:p>
            <a:r>
              <a:rPr lang="ko-KR" altLang="en-US" dirty="0" err="1" smtClean="0">
                <a:ea typeface="맑은 고딕"/>
              </a:rPr>
              <a:t>제작인원</a:t>
            </a:r>
            <a:r>
              <a:rPr lang="ko-KR" altLang="en-US" dirty="0" smtClean="0">
                <a:ea typeface="맑은 고딕"/>
              </a:rPr>
              <a:t> </a:t>
            </a:r>
            <a:r>
              <a:rPr lang="en-US" altLang="ko-KR" dirty="0" smtClean="0">
                <a:ea typeface="맑은 고딕"/>
              </a:rPr>
              <a:t>: 4</a:t>
            </a:r>
            <a:r>
              <a:rPr lang="ko-KR" altLang="en-US" dirty="0" smtClean="0">
                <a:ea typeface="맑은 고딕"/>
              </a:rPr>
              <a:t>명</a:t>
            </a:r>
            <a:endParaRPr lang="en-US" altLang="ko-KR" dirty="0" smtClean="0">
              <a:ea typeface="맑은 고딕"/>
            </a:endParaRPr>
          </a:p>
          <a:p>
            <a:endParaRPr lang="en-US" altLang="ko-KR" dirty="0" smtClean="0">
              <a:ea typeface="맑은 고딕"/>
            </a:endParaRPr>
          </a:p>
          <a:p>
            <a:r>
              <a:rPr lang="ko-KR" altLang="en-US" dirty="0" smtClean="0">
                <a:ea typeface="맑은 고딕"/>
              </a:rPr>
              <a:t>제작기간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smtClean="0">
                <a:ea typeface="맑은 고딕"/>
              </a:rPr>
              <a:t>: 2022-02-14 ~ 2022-03-11 (4</a:t>
            </a:r>
            <a:r>
              <a:rPr lang="ko-KR" altLang="en-US" dirty="0" smtClean="0">
                <a:ea typeface="맑은 고딕"/>
              </a:rPr>
              <a:t>주</a:t>
            </a:r>
            <a:r>
              <a:rPr lang="en-US" altLang="ko-KR" dirty="0" smtClean="0">
                <a:ea typeface="맑은 고딕"/>
              </a:rPr>
              <a:t>)</a:t>
            </a:r>
          </a:p>
          <a:p>
            <a:endParaRPr lang="en-US" altLang="ko-KR" dirty="0">
              <a:ea typeface="맑은 고딕"/>
            </a:endParaRPr>
          </a:p>
          <a:p>
            <a:r>
              <a:rPr lang="ko-KR" altLang="en-US" dirty="0" smtClean="0">
                <a:ea typeface="맑은 고딕"/>
              </a:rPr>
              <a:t>사용언어 </a:t>
            </a:r>
            <a:r>
              <a:rPr lang="en-US" altLang="ko-KR" dirty="0" smtClean="0">
                <a:ea typeface="맑은 고딕"/>
              </a:rPr>
              <a:t>: Java8, JavaScript ES6, HTML5, CSS3</a:t>
            </a:r>
            <a:endParaRPr lang="ko-KR" altLang="en-US" dirty="0">
              <a:ea typeface="맑은 고딕"/>
            </a:endParaRPr>
          </a:p>
        </p:txBody>
      </p:sp>
      <p:pic>
        <p:nvPicPr>
          <p:cNvPr id="9" name="Picture 6" descr="소스 이미지 보기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9843" y="2131808"/>
            <a:ext cx="4002157" cy="2474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소스 이미지 보기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3278" y="0"/>
            <a:ext cx="4002157" cy="2474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4202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41D38B16-140D-43D2-97DF-A3A63699995D}"/>
              </a:ext>
            </a:extLst>
          </p:cNvPr>
          <p:cNvSpPr/>
          <p:nvPr/>
        </p:nvSpPr>
        <p:spPr>
          <a:xfrm>
            <a:off x="-1" y="2539"/>
            <a:ext cx="12191999" cy="11395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4B62E7D8-2355-44BA-A245-B5774C0B2832}"/>
              </a:ext>
            </a:extLst>
          </p:cNvPr>
          <p:cNvCxnSpPr>
            <a:cxnSpLocks/>
          </p:cNvCxnSpPr>
          <p:nvPr/>
        </p:nvCxnSpPr>
        <p:spPr>
          <a:xfrm>
            <a:off x="0" y="1142096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2D596F80-1369-418D-B79C-C48A2C2E6E06}"/>
              </a:ext>
            </a:extLst>
          </p:cNvPr>
          <p:cNvSpPr txBox="1"/>
          <p:nvPr/>
        </p:nvSpPr>
        <p:spPr>
          <a:xfrm>
            <a:off x="790599" y="249144"/>
            <a:ext cx="75450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spc="-300" dirty="0" smtClean="0">
                <a:solidFill>
                  <a:schemeClr val="bg1"/>
                </a:solidFill>
                <a:latin typeface="+mn-ea"/>
              </a:rPr>
              <a:t>P A R T  3 – 2  </a:t>
            </a:r>
            <a:r>
              <a:rPr lang="en-US" altLang="ko-KR" sz="3600" b="1" spc="-300" dirty="0" err="1" smtClean="0">
                <a:solidFill>
                  <a:schemeClr val="bg1"/>
                </a:solidFill>
                <a:latin typeface="+mn-ea"/>
              </a:rPr>
              <a:t>QnA</a:t>
            </a:r>
            <a:endParaRPr lang="ko-KR" altLang="en-US" sz="3600" b="1" spc="-3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98783" y="1219550"/>
            <a:ext cx="36607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smtClean="0"/>
              <a:t>Read</a:t>
            </a:r>
            <a:endParaRPr lang="ko-KR" altLang="en-US" sz="3200" b="1" dirty="0"/>
          </a:p>
        </p:txBody>
      </p:sp>
      <p:sp>
        <p:nvSpPr>
          <p:cNvPr id="25" name="직사각형 24"/>
          <p:cNvSpPr/>
          <p:nvPr/>
        </p:nvSpPr>
        <p:spPr>
          <a:xfrm>
            <a:off x="8335616" y="2025865"/>
            <a:ext cx="20002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관리자 상세보기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9167" y="2540538"/>
            <a:ext cx="4433149" cy="3717623"/>
          </a:xfrm>
          <a:prstGeom prst="rect">
            <a:avLst/>
          </a:prstGeom>
        </p:spPr>
      </p:pic>
      <p:cxnSp>
        <p:nvCxnSpPr>
          <p:cNvPr id="11" name="직선 화살표 연결선 10"/>
          <p:cNvCxnSpPr>
            <a:stCxn id="12" idx="3"/>
          </p:cNvCxnSpPr>
          <p:nvPr/>
        </p:nvCxnSpPr>
        <p:spPr>
          <a:xfrm flipH="1" flipV="1">
            <a:off x="10335866" y="4610100"/>
            <a:ext cx="657183" cy="147589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9678682" y="5913830"/>
            <a:ext cx="1314367" cy="3443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8066166" y="4049261"/>
            <a:ext cx="34861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/>
              <a:t>관리자만 답글 기능 가능</a:t>
            </a:r>
            <a:endParaRPr lang="ko-KR" altLang="en-US" sz="2400" dirty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709" y="2438641"/>
            <a:ext cx="3248932" cy="1841452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7727" y="4804887"/>
            <a:ext cx="3642848" cy="2029061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790599" y="1936817"/>
            <a:ext cx="20002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mtClean="0"/>
              <a:t>리스트</a:t>
            </a:r>
            <a:endParaRPr lang="ko-KR" altLang="en-US" dirty="0"/>
          </a:p>
        </p:txBody>
      </p:sp>
      <p:sp>
        <p:nvSpPr>
          <p:cNvPr id="21" name="직사각형 20"/>
          <p:cNvSpPr/>
          <p:nvPr/>
        </p:nvSpPr>
        <p:spPr>
          <a:xfrm>
            <a:off x="3969026" y="4306076"/>
            <a:ext cx="20002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dirty="0" smtClean="0"/>
              <a:t>본인 글 상세보기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86561288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41D38B16-140D-43D2-97DF-A3A63699995D}"/>
              </a:ext>
            </a:extLst>
          </p:cNvPr>
          <p:cNvSpPr/>
          <p:nvPr/>
        </p:nvSpPr>
        <p:spPr>
          <a:xfrm>
            <a:off x="-1" y="2539"/>
            <a:ext cx="12191999" cy="11395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4B62E7D8-2355-44BA-A245-B5774C0B2832}"/>
              </a:ext>
            </a:extLst>
          </p:cNvPr>
          <p:cNvCxnSpPr>
            <a:cxnSpLocks/>
          </p:cNvCxnSpPr>
          <p:nvPr/>
        </p:nvCxnSpPr>
        <p:spPr>
          <a:xfrm>
            <a:off x="0" y="1142096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2D596F80-1369-418D-B79C-C48A2C2E6E06}"/>
              </a:ext>
            </a:extLst>
          </p:cNvPr>
          <p:cNvSpPr txBox="1"/>
          <p:nvPr/>
        </p:nvSpPr>
        <p:spPr>
          <a:xfrm>
            <a:off x="790600" y="249144"/>
            <a:ext cx="38282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spc="-300" dirty="0" smtClean="0">
                <a:solidFill>
                  <a:schemeClr val="bg1"/>
                </a:solidFill>
                <a:latin typeface="+mn-ea"/>
              </a:rPr>
              <a:t>P A R T  3 – 2  </a:t>
            </a:r>
            <a:r>
              <a:rPr lang="en-US" altLang="ko-KR" sz="3600" b="1" spc="-300" dirty="0" err="1" smtClean="0">
                <a:solidFill>
                  <a:schemeClr val="bg1"/>
                </a:solidFill>
                <a:latin typeface="+mn-ea"/>
              </a:rPr>
              <a:t>QnA</a:t>
            </a:r>
            <a:endParaRPr lang="ko-KR" altLang="en-US" sz="3600" b="1" spc="-3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5132" y="1256166"/>
            <a:ext cx="49734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err="1" smtClean="0"/>
              <a:t>Create,Update,Delete</a:t>
            </a:r>
            <a:endParaRPr lang="ko-KR" altLang="en-US" sz="3200" b="1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949" y="2544417"/>
            <a:ext cx="3499977" cy="374846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550907" y="1961846"/>
            <a:ext cx="15300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/>
              <a:t>Create</a:t>
            </a:r>
            <a:r>
              <a:rPr lang="ko-KR" altLang="en-US" sz="2400" dirty="0" smtClean="0"/>
              <a:t> </a:t>
            </a:r>
            <a:endParaRPr lang="ko-KR" alt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5378845" y="1961541"/>
            <a:ext cx="15300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/>
              <a:t>Update</a:t>
            </a:r>
            <a:r>
              <a:rPr lang="ko-KR" altLang="en-US" sz="2400" dirty="0" smtClean="0"/>
              <a:t> </a:t>
            </a:r>
            <a:endParaRPr lang="ko-KR" altLang="en-US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9206784" y="1961542"/>
            <a:ext cx="15300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/>
              <a:t>Delete</a:t>
            </a:r>
            <a:r>
              <a:rPr lang="ko-KR" altLang="en-US" sz="2400" dirty="0" smtClean="0"/>
              <a:t> </a:t>
            </a:r>
            <a:endParaRPr lang="ko-KR" altLang="en-US" sz="2400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5322" y="2544417"/>
            <a:ext cx="3781352" cy="3215745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6070" y="2544417"/>
            <a:ext cx="3691489" cy="3543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767495"/>
      </p:ext>
    </p:extLst>
  </p:cSld>
  <p:clrMapOvr>
    <a:masterClrMapping/>
  </p:clrMapOvr>
  <p:transition spd="slow"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236" y="1792099"/>
            <a:ext cx="5481304" cy="4609579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41D38B16-140D-43D2-97DF-A3A63699995D}"/>
              </a:ext>
            </a:extLst>
          </p:cNvPr>
          <p:cNvSpPr/>
          <p:nvPr/>
        </p:nvSpPr>
        <p:spPr>
          <a:xfrm>
            <a:off x="-1" y="2539"/>
            <a:ext cx="12191999" cy="11395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4B62E7D8-2355-44BA-A245-B5774C0B2832}"/>
              </a:ext>
            </a:extLst>
          </p:cNvPr>
          <p:cNvCxnSpPr>
            <a:cxnSpLocks/>
          </p:cNvCxnSpPr>
          <p:nvPr/>
        </p:nvCxnSpPr>
        <p:spPr>
          <a:xfrm>
            <a:off x="0" y="1142096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2D596F80-1369-418D-B79C-C48A2C2E6E06}"/>
              </a:ext>
            </a:extLst>
          </p:cNvPr>
          <p:cNvSpPr txBox="1"/>
          <p:nvPr/>
        </p:nvSpPr>
        <p:spPr>
          <a:xfrm>
            <a:off x="790599" y="249144"/>
            <a:ext cx="75450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spc="-300" dirty="0" smtClean="0">
                <a:solidFill>
                  <a:schemeClr val="bg1"/>
                </a:solidFill>
                <a:latin typeface="+mn-ea"/>
              </a:rPr>
              <a:t>P A R T  3 – 2  </a:t>
            </a:r>
            <a:r>
              <a:rPr lang="en-US" altLang="ko-KR" sz="3600" b="1" spc="-300" dirty="0" err="1" smtClean="0">
                <a:solidFill>
                  <a:schemeClr val="bg1"/>
                </a:solidFill>
                <a:latin typeface="+mn-ea"/>
              </a:rPr>
              <a:t>QnA</a:t>
            </a:r>
            <a:endParaRPr lang="ko-KR" altLang="en-US" sz="3600" b="1" spc="-3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98783" y="1219550"/>
            <a:ext cx="36607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smtClean="0"/>
              <a:t>Reply</a:t>
            </a:r>
            <a:endParaRPr lang="ko-KR" altLang="en-US" sz="3200" b="1" dirty="0"/>
          </a:p>
        </p:txBody>
      </p:sp>
      <p:cxnSp>
        <p:nvCxnSpPr>
          <p:cNvPr id="13" name="직선 화살표 연결선 12"/>
          <p:cNvCxnSpPr>
            <a:stCxn id="14" idx="3"/>
          </p:cNvCxnSpPr>
          <p:nvPr/>
        </p:nvCxnSpPr>
        <p:spPr>
          <a:xfrm>
            <a:off x="6453352" y="3598164"/>
            <a:ext cx="1147641" cy="36423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>
          <a:xfrm>
            <a:off x="1371991" y="2677655"/>
            <a:ext cx="5081361" cy="184101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7600993" y="3598164"/>
            <a:ext cx="29934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mtClean="0"/>
              <a:t>관리 편의 고려 </a:t>
            </a:r>
            <a:r>
              <a:rPr lang="ko-KR" altLang="en-US" sz="2400" dirty="0" err="1" smtClean="0"/>
              <a:t>원글</a:t>
            </a:r>
            <a:r>
              <a:rPr lang="ko-KR" altLang="en-US" sz="2400" dirty="0" smtClean="0"/>
              <a:t> </a:t>
            </a:r>
            <a:r>
              <a:rPr lang="ko-KR" altLang="en-US" sz="2400" dirty="0" err="1" smtClean="0"/>
              <a:t>정보출력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24421033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31E3328-7827-40DC-A98E-27099393F65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A2CB756C-AFE0-4A41-9345-C56D5B3BB162}"/>
              </a:ext>
            </a:extLst>
          </p:cNvPr>
          <p:cNvSpPr/>
          <p:nvPr/>
        </p:nvSpPr>
        <p:spPr>
          <a:xfrm>
            <a:off x="729349" y="1045857"/>
            <a:ext cx="3922550" cy="14487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BB9625-5326-4AE0-B1B7-423C7954E7BE}"/>
              </a:ext>
            </a:extLst>
          </p:cNvPr>
          <p:cNvSpPr txBox="1"/>
          <p:nvPr/>
        </p:nvSpPr>
        <p:spPr>
          <a:xfrm>
            <a:off x="1182358" y="1359557"/>
            <a:ext cx="36032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 smtClean="0">
                <a:solidFill>
                  <a:schemeClr val="bg1"/>
                </a:solidFill>
              </a:rPr>
              <a:t> </a:t>
            </a:r>
            <a:r>
              <a:rPr lang="en-US" altLang="ko-KR" sz="4000" b="1" dirty="0" smtClean="0">
                <a:solidFill>
                  <a:schemeClr val="bg1"/>
                </a:solidFill>
              </a:rPr>
              <a:t>PART </a:t>
            </a:r>
            <a:r>
              <a:rPr lang="en-US" altLang="ko-KR" sz="4000" b="1" dirty="0">
                <a:solidFill>
                  <a:schemeClr val="bg1"/>
                </a:solidFill>
              </a:rPr>
              <a:t>4</a:t>
            </a:r>
            <a:endParaRPr lang="ko-KR" altLang="en-US" sz="4000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10D87E-0FC7-42DD-B63A-8F1C55EDC600}"/>
              </a:ext>
            </a:extLst>
          </p:cNvPr>
          <p:cNvSpPr txBox="1"/>
          <p:nvPr/>
        </p:nvSpPr>
        <p:spPr>
          <a:xfrm>
            <a:off x="2452255" y="2875819"/>
            <a:ext cx="654211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spc="-300" dirty="0" smtClean="0">
                <a:solidFill>
                  <a:schemeClr val="bg2">
                    <a:lumMod val="10000"/>
                  </a:schemeClr>
                </a:solidFill>
              </a:rPr>
              <a:t>물품 등록</a:t>
            </a:r>
            <a:r>
              <a:rPr lang="en-US" altLang="ko-KR" sz="3600" spc="-300" dirty="0" smtClean="0">
                <a:solidFill>
                  <a:schemeClr val="bg2">
                    <a:lumMod val="10000"/>
                  </a:schemeClr>
                </a:solidFill>
              </a:rPr>
              <a:t>/</a:t>
            </a:r>
            <a:r>
              <a:rPr lang="ko-KR" altLang="en-US" sz="3600" spc="-300" dirty="0" smtClean="0">
                <a:solidFill>
                  <a:schemeClr val="bg2">
                    <a:lumMod val="10000"/>
                  </a:schemeClr>
                </a:solidFill>
              </a:rPr>
              <a:t>수정</a:t>
            </a:r>
            <a:r>
              <a:rPr lang="en-US" altLang="ko-KR" sz="3600" spc="-300" dirty="0" smtClean="0">
                <a:solidFill>
                  <a:schemeClr val="bg2">
                    <a:lumMod val="10000"/>
                  </a:schemeClr>
                </a:solidFill>
              </a:rPr>
              <a:t>/</a:t>
            </a:r>
            <a:r>
              <a:rPr lang="ko-KR" altLang="en-US" sz="3600" spc="-300" dirty="0" smtClean="0">
                <a:solidFill>
                  <a:schemeClr val="bg2">
                    <a:lumMod val="10000"/>
                  </a:schemeClr>
                </a:solidFill>
              </a:rPr>
              <a:t>삭제</a:t>
            </a:r>
            <a:r>
              <a:rPr lang="en-US" altLang="ko-KR" sz="3600" spc="-300" dirty="0" smtClean="0">
                <a:solidFill>
                  <a:schemeClr val="bg2">
                    <a:lumMod val="10000"/>
                  </a:schemeClr>
                </a:solidFill>
              </a:rPr>
              <a:t>,</a:t>
            </a:r>
            <a:r>
              <a:rPr lang="ko-KR" altLang="en-US" sz="3600" spc="-300" dirty="0" smtClean="0">
                <a:solidFill>
                  <a:schemeClr val="bg2">
                    <a:lumMod val="10000"/>
                  </a:schemeClr>
                </a:solidFill>
              </a:rPr>
              <a:t>찜</a:t>
            </a:r>
            <a:r>
              <a:rPr lang="en-US" altLang="ko-KR" sz="3600" spc="-300" dirty="0" smtClean="0">
                <a:solidFill>
                  <a:schemeClr val="bg2">
                    <a:lumMod val="10000"/>
                  </a:schemeClr>
                </a:solidFill>
              </a:rPr>
              <a:t>,</a:t>
            </a:r>
            <a:r>
              <a:rPr lang="ko-KR" altLang="en-US" sz="3600" spc="-300" dirty="0" smtClean="0">
                <a:solidFill>
                  <a:schemeClr val="bg2">
                    <a:lumMod val="10000"/>
                  </a:schemeClr>
                </a:solidFill>
              </a:rPr>
              <a:t>댓글</a:t>
            </a:r>
            <a:endParaRPr lang="en-US" altLang="ko-KR" sz="3600" spc="-300" dirty="0" smtClean="0">
              <a:solidFill>
                <a:schemeClr val="bg2">
                  <a:lumMod val="10000"/>
                </a:schemeClr>
              </a:solidFill>
            </a:endParaRPr>
          </a:p>
          <a:p>
            <a:pPr algn="ctr"/>
            <a:endParaRPr lang="en-US" altLang="ko-KR" sz="3600" spc="-300" dirty="0">
              <a:solidFill>
                <a:schemeClr val="bg2">
                  <a:lumMod val="10000"/>
                </a:schemeClr>
              </a:solidFill>
            </a:endParaRPr>
          </a:p>
          <a:p>
            <a:pPr algn="ctr"/>
            <a:r>
              <a:rPr lang="ko-KR" altLang="en-US" sz="3600" spc="-300" dirty="0" smtClean="0">
                <a:solidFill>
                  <a:schemeClr val="bg2">
                    <a:lumMod val="10000"/>
                  </a:schemeClr>
                </a:solidFill>
              </a:rPr>
              <a:t>김명환</a:t>
            </a:r>
            <a:endParaRPr lang="ko-KR" altLang="en-US" sz="3600" spc="-3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A86507-4D04-4762-9E20-1AA37506A84C}"/>
              </a:ext>
            </a:extLst>
          </p:cNvPr>
          <p:cNvSpPr txBox="1"/>
          <p:nvPr/>
        </p:nvSpPr>
        <p:spPr>
          <a:xfrm>
            <a:off x="10006664" y="6588607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/>
                </a:solidFill>
              </a:rPr>
              <a:t>ⓒSaebyeol Yu.</a:t>
            </a:r>
            <a:r>
              <a:rPr lang="ko-KR" altLang="en-US" sz="900" dirty="0">
                <a:solidFill>
                  <a:schemeClr val="tx1"/>
                </a:solidFill>
              </a:rPr>
              <a:t> </a:t>
            </a:r>
            <a:r>
              <a:rPr lang="en-US" altLang="ko-KR" sz="900" dirty="0" err="1">
                <a:solidFill>
                  <a:schemeClr val="tx1"/>
                </a:solidFill>
              </a:rPr>
              <a:t>Saebyeol’s</a:t>
            </a:r>
            <a:r>
              <a:rPr lang="ko-KR" altLang="en-US" sz="900" dirty="0">
                <a:solidFill>
                  <a:schemeClr val="tx1"/>
                </a:solidFill>
              </a:rPr>
              <a:t> </a:t>
            </a:r>
            <a:r>
              <a:rPr lang="en-US" altLang="ko-KR" sz="900" dirty="0">
                <a:solidFill>
                  <a:schemeClr val="tx1"/>
                </a:solidFill>
              </a:rPr>
              <a:t>PowerPoint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1566068"/>
      </p:ext>
    </p:extLst>
  </p:cSld>
  <p:clrMapOvr>
    <a:masterClrMapping/>
  </p:clrMapOvr>
  <p:transition spd="slow"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41D38B16-140D-43D2-97DF-A3A63699995D}"/>
              </a:ext>
            </a:extLst>
          </p:cNvPr>
          <p:cNvSpPr/>
          <p:nvPr/>
        </p:nvSpPr>
        <p:spPr>
          <a:xfrm>
            <a:off x="-1" y="2539"/>
            <a:ext cx="12191999" cy="11395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"/>
              <a:ea typeface="나눔스퀘어 Light"/>
              <a:cs typeface="+mn-cs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4B62E7D8-2355-44BA-A245-B5774C0B2832}"/>
              </a:ext>
            </a:extLst>
          </p:cNvPr>
          <p:cNvCxnSpPr>
            <a:cxnSpLocks/>
          </p:cNvCxnSpPr>
          <p:nvPr/>
        </p:nvCxnSpPr>
        <p:spPr>
          <a:xfrm>
            <a:off x="0" y="1142096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2D596F80-1369-418D-B79C-C48A2C2E6E06}"/>
              </a:ext>
            </a:extLst>
          </p:cNvPr>
          <p:cNvSpPr txBox="1"/>
          <p:nvPr/>
        </p:nvSpPr>
        <p:spPr>
          <a:xfrm>
            <a:off x="790600" y="249144"/>
            <a:ext cx="95686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-30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나눔스퀘어 Light"/>
                <a:cs typeface="+mn-cs"/>
              </a:rPr>
              <a:t>P A R T  4 – </a:t>
            </a:r>
            <a:r>
              <a:rPr kumimoji="0" lang="en-US" altLang="ko-KR" sz="3600" b="1" i="0" u="none" strike="noStrike" kern="1200" cap="none" spc="-30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나눔스퀘어 Light"/>
                <a:cs typeface="+mn-cs"/>
              </a:rPr>
              <a:t>1 </a:t>
            </a:r>
            <a:r>
              <a:rPr kumimoji="0" lang="ko-KR" altLang="en-US" sz="3600" b="1" i="0" u="none" strike="noStrike" kern="1200" cap="none" spc="-30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나눔스퀘어 Light"/>
                <a:cs typeface="+mn-cs"/>
              </a:rPr>
              <a:t>물품 리스트 </a:t>
            </a:r>
            <a:r>
              <a:rPr kumimoji="0" lang="en-US" altLang="ko-KR" sz="3600" b="1" i="0" u="none" strike="noStrike" kern="1200" cap="none" spc="-30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나눔스퀘어 Light"/>
                <a:cs typeface="+mn-cs"/>
              </a:rPr>
              <a:t>(</a:t>
            </a:r>
            <a:r>
              <a:rPr kumimoji="0" lang="ko-KR" altLang="en-US" sz="3600" b="1" i="0" u="none" strike="noStrike" kern="1200" cap="none" spc="-30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나눔스퀘어 Light"/>
                <a:cs typeface="+mn-cs"/>
              </a:rPr>
              <a:t>필요해요</a:t>
            </a:r>
            <a:r>
              <a:rPr kumimoji="0" lang="en-US" altLang="ko-KR" sz="3600" b="1" i="0" u="none" strike="noStrike" kern="1200" cap="none" spc="-30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나눔스퀘어 Light"/>
                <a:cs typeface="+mn-cs"/>
              </a:rPr>
              <a:t>/</a:t>
            </a:r>
            <a:r>
              <a:rPr kumimoji="0" lang="ko-KR" altLang="en-US" sz="3600" b="1" i="0" u="none" strike="noStrike" kern="1200" cap="none" spc="-30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나눔스퀘어 Light"/>
                <a:cs typeface="+mn-cs"/>
              </a:rPr>
              <a:t>필요없어요</a:t>
            </a:r>
            <a:r>
              <a:rPr kumimoji="0" lang="en-US" altLang="ko-KR" sz="3600" b="1" i="0" u="none" strike="noStrike" kern="1200" cap="none" spc="-30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나눔스퀘어 Light"/>
                <a:cs typeface="+mn-cs"/>
              </a:rPr>
              <a:t>)</a:t>
            </a:r>
            <a:endParaRPr kumimoji="0" lang="ko-KR" altLang="en-US" sz="3600" b="1" i="0" u="none" strike="noStrike" kern="1200" cap="none" spc="-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나눔스퀘어 Light"/>
              <a:cs typeface="+mn-cs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553" y="1319225"/>
            <a:ext cx="4996417" cy="2621008"/>
          </a:xfrm>
          <a:prstGeom prst="rect">
            <a:avLst/>
          </a:prstGeom>
        </p:spPr>
      </p:pic>
      <p:cxnSp>
        <p:nvCxnSpPr>
          <p:cNvPr id="7" name="직선 화살표 연결선 6"/>
          <p:cNvCxnSpPr>
            <a:stCxn id="18" idx="3"/>
            <a:endCxn id="8" idx="3"/>
          </p:cNvCxnSpPr>
          <p:nvPr/>
        </p:nvCxnSpPr>
        <p:spPr>
          <a:xfrm flipH="1" flipV="1">
            <a:off x="5482970" y="2492231"/>
            <a:ext cx="1203233" cy="119384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4138162" y="2025130"/>
            <a:ext cx="1344808" cy="93420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"/>
              <a:ea typeface="나눔스퀘어 Light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256052-AE6F-46E6-9280-D0C5AF691114}"/>
              </a:ext>
            </a:extLst>
          </p:cNvPr>
          <p:cNvSpPr txBox="1"/>
          <p:nvPr/>
        </p:nvSpPr>
        <p:spPr>
          <a:xfrm flipH="1">
            <a:off x="5947318" y="1609992"/>
            <a:ext cx="3517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ova"/>
                <a:ea typeface="나눔스퀘어 Light"/>
                <a:cs typeface="+mn-cs"/>
              </a:rPr>
              <a:t>필요해요</a:t>
            </a:r>
            <a:endParaRPr kumimoji="0" lang="en-US" altLang="ko-KR" sz="2000" b="1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Nova"/>
              <a:ea typeface="나눔스퀘어 Light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ova"/>
                <a:ea typeface="나눔스퀘어 Light"/>
                <a:cs typeface="+mn-cs"/>
              </a:rPr>
              <a:t>(</a:t>
            </a:r>
            <a:r>
              <a:rPr kumimoji="0" lang="ko-KR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ova"/>
                <a:ea typeface="나눔스퀘어 Light"/>
                <a:cs typeface="+mn-cs"/>
              </a:rPr>
              <a:t>교환 시 자기가 원하는 물품</a:t>
            </a:r>
            <a:r>
              <a:rPr kumimoji="0" lang="en-US" altLang="ko-KR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ova"/>
                <a:ea typeface="나눔스퀘어 Light"/>
                <a:cs typeface="+mn-cs"/>
              </a:rPr>
              <a:t>)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Nova"/>
              <a:ea typeface="나눔스퀘어 Light"/>
              <a:cs typeface="+mn-cs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057" y="4031673"/>
            <a:ext cx="4998913" cy="2581188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2963458" y="4712911"/>
            <a:ext cx="1344808" cy="93420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"/>
              <a:ea typeface="나눔스퀘어 Light"/>
              <a:cs typeface="+mn-cs"/>
            </a:endParaRPr>
          </a:p>
        </p:txBody>
      </p:sp>
      <p:cxnSp>
        <p:nvCxnSpPr>
          <p:cNvPr id="15" name="직선 화살표 연결선 14"/>
          <p:cNvCxnSpPr>
            <a:stCxn id="18" idx="3"/>
          </p:cNvCxnSpPr>
          <p:nvPr/>
        </p:nvCxnSpPr>
        <p:spPr>
          <a:xfrm flipH="1">
            <a:off x="4308267" y="3686079"/>
            <a:ext cx="2377936" cy="133140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92256052-AE6F-46E6-9280-D0C5AF691114}"/>
              </a:ext>
            </a:extLst>
          </p:cNvPr>
          <p:cNvSpPr txBox="1"/>
          <p:nvPr/>
        </p:nvSpPr>
        <p:spPr>
          <a:xfrm flipH="1">
            <a:off x="6686203" y="3332136"/>
            <a:ext cx="29525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ova"/>
                <a:ea typeface="나눔스퀘어 Light"/>
                <a:cs typeface="+mn-cs"/>
              </a:rPr>
              <a:t>리스트 클릭 시 물품</a:t>
            </a:r>
            <a:endParaRPr kumimoji="0" lang="en-US" altLang="ko-KR" sz="2000" b="1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Nova"/>
              <a:ea typeface="나눔스퀘어 Light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ova"/>
                <a:ea typeface="나눔스퀘어 Light"/>
                <a:cs typeface="+mn-cs"/>
              </a:rPr>
              <a:t>상세보기 페이지로 이동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Nova"/>
              <a:ea typeface="나눔스퀘어 Light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2256052-AE6F-46E6-9280-D0C5AF691114}"/>
              </a:ext>
            </a:extLst>
          </p:cNvPr>
          <p:cNvSpPr txBox="1"/>
          <p:nvPr/>
        </p:nvSpPr>
        <p:spPr>
          <a:xfrm flipH="1">
            <a:off x="5603915" y="5647112"/>
            <a:ext cx="38614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ova"/>
                <a:ea typeface="나눔스퀘어 Light"/>
                <a:cs typeface="+mn-cs"/>
              </a:rPr>
              <a:t>필요없어요</a:t>
            </a:r>
            <a:endParaRPr kumimoji="0" lang="en-US" altLang="ko-KR" sz="2000" b="1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Nova"/>
              <a:ea typeface="나눔스퀘어 Light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ova"/>
                <a:ea typeface="나눔스퀘어 Light"/>
                <a:cs typeface="+mn-cs"/>
              </a:rPr>
              <a:t>(</a:t>
            </a:r>
            <a:r>
              <a:rPr kumimoji="0" lang="ko-KR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ova"/>
                <a:ea typeface="나눔스퀘어 Light"/>
                <a:cs typeface="+mn-cs"/>
              </a:rPr>
              <a:t>교환 시 자기가 </a:t>
            </a:r>
            <a:r>
              <a:rPr kumimoji="0" lang="ko-KR" altLang="en-US" sz="20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ova"/>
                <a:ea typeface="나눔스퀘어 Light"/>
                <a:cs typeface="+mn-cs"/>
              </a:rPr>
              <a:t>주고싶은</a:t>
            </a:r>
            <a:r>
              <a:rPr kumimoji="0" lang="ko-KR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ova"/>
                <a:ea typeface="나눔스퀘어 Light"/>
                <a:cs typeface="+mn-cs"/>
              </a:rPr>
              <a:t> 물품</a:t>
            </a:r>
            <a:r>
              <a:rPr kumimoji="0" lang="en-US" altLang="ko-KR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ova"/>
                <a:ea typeface="나눔스퀘어 Light"/>
                <a:cs typeface="+mn-cs"/>
              </a:rPr>
              <a:t>)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Nova"/>
              <a:ea typeface="나눔스퀘어 Ligh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7047747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68" y="1199304"/>
            <a:ext cx="6370448" cy="2869197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41D38B16-140D-43D2-97DF-A3A63699995D}"/>
              </a:ext>
            </a:extLst>
          </p:cNvPr>
          <p:cNvSpPr/>
          <p:nvPr/>
        </p:nvSpPr>
        <p:spPr>
          <a:xfrm>
            <a:off x="-1" y="2539"/>
            <a:ext cx="12191999" cy="11395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"/>
              <a:ea typeface="나눔스퀘어 Light"/>
              <a:cs typeface="+mn-cs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4B62E7D8-2355-44BA-A245-B5774C0B2832}"/>
              </a:ext>
            </a:extLst>
          </p:cNvPr>
          <p:cNvCxnSpPr>
            <a:cxnSpLocks/>
          </p:cNvCxnSpPr>
          <p:nvPr/>
        </p:nvCxnSpPr>
        <p:spPr>
          <a:xfrm>
            <a:off x="0" y="1142096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2D596F80-1369-418D-B79C-C48A2C2E6E06}"/>
              </a:ext>
            </a:extLst>
          </p:cNvPr>
          <p:cNvSpPr txBox="1"/>
          <p:nvPr/>
        </p:nvSpPr>
        <p:spPr>
          <a:xfrm>
            <a:off x="790600" y="249144"/>
            <a:ext cx="46714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-30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나눔스퀘어 Light"/>
                <a:cs typeface="+mn-cs"/>
              </a:rPr>
              <a:t>P A R T  4 – </a:t>
            </a:r>
            <a:r>
              <a:rPr kumimoji="0" lang="en-US" altLang="ko-KR" sz="3600" b="1" i="0" u="none" strike="noStrike" kern="1200" cap="none" spc="-30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나눔스퀘어 Light"/>
                <a:cs typeface="+mn-cs"/>
              </a:rPr>
              <a:t>2 </a:t>
            </a:r>
            <a:r>
              <a:rPr kumimoji="0" lang="ko-KR" altLang="en-US" sz="3600" b="1" i="0" u="none" strike="noStrike" kern="1200" cap="none" spc="-30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나눔스퀘어 Light"/>
                <a:cs typeface="+mn-cs"/>
              </a:rPr>
              <a:t>물품 등록</a:t>
            </a:r>
            <a:endParaRPr kumimoji="0" lang="ko-KR" altLang="en-US" sz="3600" b="1" i="0" u="none" strike="noStrike" kern="1200" cap="none" spc="-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나눔스퀘어 Light"/>
              <a:cs typeface="+mn-cs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3126" y="1305157"/>
            <a:ext cx="5242387" cy="3557730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1693729" y="2966697"/>
            <a:ext cx="808402" cy="765718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"/>
              <a:ea typeface="나눔스퀘어 Light"/>
              <a:cs typeface="+mn-cs"/>
            </a:endParaRPr>
          </a:p>
        </p:txBody>
      </p:sp>
      <p:cxnSp>
        <p:nvCxnSpPr>
          <p:cNvPr id="20" name="직선 화살표 연결선 19"/>
          <p:cNvCxnSpPr/>
          <p:nvPr/>
        </p:nvCxnSpPr>
        <p:spPr>
          <a:xfrm flipV="1">
            <a:off x="2502131" y="3084022"/>
            <a:ext cx="4056611" cy="38238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그림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9457" y="5025947"/>
            <a:ext cx="1310294" cy="1612669"/>
          </a:xfrm>
          <a:prstGeom prst="rect">
            <a:avLst/>
          </a:prstGeom>
        </p:spPr>
      </p:pic>
      <p:cxnSp>
        <p:nvCxnSpPr>
          <p:cNvPr id="22" name="직선 화살표 연결선 21"/>
          <p:cNvCxnSpPr/>
          <p:nvPr/>
        </p:nvCxnSpPr>
        <p:spPr>
          <a:xfrm flipH="1">
            <a:off x="9874135" y="4790903"/>
            <a:ext cx="1059870" cy="87837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8465917" y="6234544"/>
            <a:ext cx="1313834" cy="40407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"/>
              <a:ea typeface="나눔스퀘어 Light"/>
              <a:cs typeface="+mn-cs"/>
            </a:endParaRPr>
          </a:p>
        </p:txBody>
      </p:sp>
      <p:cxnSp>
        <p:nvCxnSpPr>
          <p:cNvPr id="26" name="직선 화살표 연결선 25"/>
          <p:cNvCxnSpPr>
            <a:stCxn id="25" idx="1"/>
          </p:cNvCxnSpPr>
          <p:nvPr/>
        </p:nvCxnSpPr>
        <p:spPr>
          <a:xfrm flipH="1" flipV="1">
            <a:off x="2097930" y="3732415"/>
            <a:ext cx="6367987" cy="270416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647000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41D38B16-140D-43D2-97DF-A3A63699995D}"/>
              </a:ext>
            </a:extLst>
          </p:cNvPr>
          <p:cNvSpPr/>
          <p:nvPr/>
        </p:nvSpPr>
        <p:spPr>
          <a:xfrm>
            <a:off x="-1" y="2539"/>
            <a:ext cx="12191999" cy="11395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"/>
              <a:ea typeface="나눔스퀘어 Light"/>
              <a:cs typeface="+mn-cs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4B62E7D8-2355-44BA-A245-B5774C0B2832}"/>
              </a:ext>
            </a:extLst>
          </p:cNvPr>
          <p:cNvCxnSpPr>
            <a:cxnSpLocks/>
          </p:cNvCxnSpPr>
          <p:nvPr/>
        </p:nvCxnSpPr>
        <p:spPr>
          <a:xfrm>
            <a:off x="0" y="1142096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2D596F80-1369-418D-B79C-C48A2C2E6E06}"/>
              </a:ext>
            </a:extLst>
          </p:cNvPr>
          <p:cNvSpPr txBox="1"/>
          <p:nvPr/>
        </p:nvSpPr>
        <p:spPr>
          <a:xfrm>
            <a:off x="790600" y="249144"/>
            <a:ext cx="63866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-30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나눔스퀘어 Light"/>
                <a:cs typeface="+mn-cs"/>
              </a:rPr>
              <a:t>P A R T  4 – </a:t>
            </a:r>
            <a:r>
              <a:rPr kumimoji="0" lang="en-US" altLang="ko-KR" sz="3600" b="1" i="0" u="none" strike="noStrike" kern="1200" cap="none" spc="-30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나눔스퀘어 Light"/>
                <a:cs typeface="+mn-cs"/>
              </a:rPr>
              <a:t>3 </a:t>
            </a:r>
            <a:r>
              <a:rPr kumimoji="0" lang="ko-KR" altLang="en-US" sz="3600" b="1" i="0" u="none" strike="noStrike" kern="1200" cap="none" spc="-30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나눔스퀘어 Light"/>
                <a:cs typeface="+mn-cs"/>
              </a:rPr>
              <a:t>물품 상세보기</a:t>
            </a:r>
            <a:r>
              <a:rPr kumimoji="0" lang="en-US" altLang="ko-KR" sz="3600" b="1" i="0" u="none" strike="noStrike" kern="1200" cap="none" spc="-30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나눔스퀘어 Light"/>
                <a:cs typeface="+mn-cs"/>
              </a:rPr>
              <a:t> – </a:t>
            </a:r>
            <a:r>
              <a:rPr kumimoji="0" lang="ko-KR" altLang="en-US" sz="3600" b="1" i="0" u="none" strike="noStrike" kern="1200" cap="none" spc="-30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나눔스퀘어 Light"/>
                <a:cs typeface="+mn-cs"/>
              </a:rPr>
              <a:t>찜</a:t>
            </a:r>
            <a:endParaRPr kumimoji="0" lang="ko-KR" altLang="en-US" sz="3600" b="1" i="0" u="none" strike="noStrike" kern="1200" cap="none" spc="-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나눔스퀘어 Light"/>
              <a:cs typeface="+mn-cs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371" y="1625518"/>
            <a:ext cx="5112847" cy="4545964"/>
          </a:xfrm>
          <a:prstGeom prst="rect">
            <a:avLst/>
          </a:prstGeom>
        </p:spPr>
      </p:pic>
      <p:cxnSp>
        <p:nvCxnSpPr>
          <p:cNvPr id="9" name="직선 화살표 연결선 8"/>
          <p:cNvCxnSpPr>
            <a:endCxn id="11" idx="3"/>
          </p:cNvCxnSpPr>
          <p:nvPr/>
        </p:nvCxnSpPr>
        <p:spPr>
          <a:xfrm flipH="1">
            <a:off x="5616174" y="1793064"/>
            <a:ext cx="1072341" cy="19511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4759963" y="1793064"/>
            <a:ext cx="856211" cy="390237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"/>
              <a:ea typeface="나눔스퀘어 Light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2256052-AE6F-46E6-9280-D0C5AF691114}"/>
              </a:ext>
            </a:extLst>
          </p:cNvPr>
          <p:cNvSpPr txBox="1"/>
          <p:nvPr/>
        </p:nvSpPr>
        <p:spPr>
          <a:xfrm flipH="1">
            <a:off x="6650774" y="1546601"/>
            <a:ext cx="26343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ova"/>
                <a:ea typeface="나눔스퀘어 Light"/>
                <a:cs typeface="+mn-cs"/>
              </a:rPr>
              <a:t>쪽지 보내기</a:t>
            </a:r>
            <a:r>
              <a:rPr kumimoji="0" lang="en-US" altLang="ko-KR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ova"/>
                <a:ea typeface="나눔스퀘어 Light"/>
                <a:cs typeface="+mn-cs"/>
              </a:rPr>
              <a:t>/</a:t>
            </a:r>
            <a:r>
              <a:rPr kumimoji="0" lang="ko-KR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ova"/>
                <a:ea typeface="나눔스퀘어 Light"/>
                <a:cs typeface="+mn-cs"/>
              </a:rPr>
              <a:t>찜 버튼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Nova"/>
              <a:ea typeface="나눔스퀘어 Light"/>
              <a:cs typeface="+mn-cs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4692" y="2174298"/>
            <a:ext cx="612842" cy="45720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6984" y="2782817"/>
            <a:ext cx="590550" cy="4572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2256052-AE6F-46E6-9280-D0C5AF691114}"/>
              </a:ext>
            </a:extLst>
          </p:cNvPr>
          <p:cNvSpPr txBox="1"/>
          <p:nvPr/>
        </p:nvSpPr>
        <p:spPr>
          <a:xfrm flipH="1">
            <a:off x="8027932" y="2217124"/>
            <a:ext cx="22310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ova"/>
                <a:ea typeface="나눔스퀘어 Light"/>
                <a:cs typeface="+mn-cs"/>
              </a:rPr>
              <a:t>찜 </a:t>
            </a:r>
            <a:r>
              <a:rPr kumimoji="0" lang="ko-KR" altLang="en-US" sz="20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ova"/>
                <a:ea typeface="나눔스퀘어 Light"/>
                <a:cs typeface="+mn-cs"/>
              </a:rPr>
              <a:t>가능 품목일 때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Nova"/>
              <a:ea typeface="나눔스퀘어 Light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2256052-AE6F-46E6-9280-D0C5AF691114}"/>
              </a:ext>
            </a:extLst>
          </p:cNvPr>
          <p:cNvSpPr txBox="1"/>
          <p:nvPr/>
        </p:nvSpPr>
        <p:spPr>
          <a:xfrm flipH="1">
            <a:off x="8027933" y="2826679"/>
            <a:ext cx="27464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ova"/>
                <a:ea typeface="나눔스퀘어 Light"/>
                <a:cs typeface="+mn-cs"/>
              </a:rPr>
              <a:t>이미 </a:t>
            </a:r>
            <a:r>
              <a:rPr kumimoji="0" lang="ko-KR" altLang="en-US" sz="20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ova"/>
                <a:ea typeface="나눔스퀘어 Light"/>
                <a:cs typeface="+mn-cs"/>
              </a:rPr>
              <a:t>찜중인</a:t>
            </a:r>
            <a:r>
              <a:rPr kumimoji="0" lang="ko-KR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ova"/>
                <a:ea typeface="나눔스퀘어 Light"/>
                <a:cs typeface="+mn-cs"/>
              </a:rPr>
              <a:t> 품목일 때 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Nova"/>
              <a:ea typeface="나눔스퀘어 Light"/>
              <a:cs typeface="+mn-cs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7214153" y="2107538"/>
            <a:ext cx="3635023" cy="1274633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"/>
              <a:ea typeface="나눔스퀘어 Light"/>
              <a:cs typeface="+mn-cs"/>
            </a:endParaRP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6198" y="4352613"/>
            <a:ext cx="6016422" cy="2355758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16198" y="3542998"/>
            <a:ext cx="2663277" cy="708831"/>
          </a:xfrm>
          <a:prstGeom prst="rect">
            <a:avLst/>
          </a:prstGeom>
        </p:spPr>
      </p:pic>
      <p:sp>
        <p:nvSpPr>
          <p:cNvPr id="31" name="직사각형 30"/>
          <p:cNvSpPr/>
          <p:nvPr/>
        </p:nvSpPr>
        <p:spPr>
          <a:xfrm>
            <a:off x="8133263" y="3933002"/>
            <a:ext cx="469487" cy="22919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"/>
              <a:ea typeface="나눔스퀘어 Light"/>
              <a:cs typeface="+mn-cs"/>
            </a:endParaRPr>
          </a:p>
        </p:txBody>
      </p:sp>
      <p:cxnSp>
        <p:nvCxnSpPr>
          <p:cNvPr id="32" name="직선 화살표 연결선 31"/>
          <p:cNvCxnSpPr/>
          <p:nvPr/>
        </p:nvCxnSpPr>
        <p:spPr>
          <a:xfrm>
            <a:off x="8615486" y="4047599"/>
            <a:ext cx="456969" cy="20423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749283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41D38B16-140D-43D2-97DF-A3A63699995D}"/>
              </a:ext>
            </a:extLst>
          </p:cNvPr>
          <p:cNvSpPr/>
          <p:nvPr/>
        </p:nvSpPr>
        <p:spPr>
          <a:xfrm>
            <a:off x="-1" y="2539"/>
            <a:ext cx="12191999" cy="11395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"/>
              <a:ea typeface="나눔스퀘어 Light"/>
              <a:cs typeface="+mn-cs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4B62E7D8-2355-44BA-A245-B5774C0B2832}"/>
              </a:ext>
            </a:extLst>
          </p:cNvPr>
          <p:cNvCxnSpPr>
            <a:cxnSpLocks/>
          </p:cNvCxnSpPr>
          <p:nvPr/>
        </p:nvCxnSpPr>
        <p:spPr>
          <a:xfrm>
            <a:off x="0" y="1142096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2D596F80-1369-418D-B79C-C48A2C2E6E06}"/>
              </a:ext>
            </a:extLst>
          </p:cNvPr>
          <p:cNvSpPr txBox="1"/>
          <p:nvPr/>
        </p:nvSpPr>
        <p:spPr>
          <a:xfrm>
            <a:off x="790600" y="249144"/>
            <a:ext cx="81564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-30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나눔스퀘어 Light"/>
                <a:cs typeface="+mn-cs"/>
              </a:rPr>
              <a:t>P A R T  4 – </a:t>
            </a:r>
            <a:r>
              <a:rPr kumimoji="0" lang="en-US" altLang="ko-KR" sz="3600" b="1" i="0" u="none" strike="noStrike" kern="1200" cap="none" spc="-30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나눔스퀘어 Light"/>
                <a:cs typeface="+mn-cs"/>
              </a:rPr>
              <a:t>4 </a:t>
            </a:r>
            <a:r>
              <a:rPr kumimoji="0" lang="ko-KR" altLang="en-US" sz="3600" b="1" i="0" u="none" strike="noStrike" kern="1200" cap="none" spc="-30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나눔스퀘어 Light"/>
                <a:cs typeface="+mn-cs"/>
              </a:rPr>
              <a:t>물품 상세보기 </a:t>
            </a:r>
            <a:r>
              <a:rPr kumimoji="0" lang="en-US" altLang="ko-KR" sz="3600" b="1" i="0" u="none" strike="noStrike" kern="1200" cap="none" spc="-30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나눔스퀘어 Light"/>
                <a:cs typeface="+mn-cs"/>
              </a:rPr>
              <a:t>- </a:t>
            </a:r>
            <a:r>
              <a:rPr kumimoji="0" lang="ko-KR" altLang="en-US" sz="3600" b="1" i="0" u="none" strike="noStrike" kern="1200" cap="none" spc="-30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나눔스퀘어 Light"/>
                <a:cs typeface="+mn-cs"/>
              </a:rPr>
              <a:t>쪽지 보내기</a:t>
            </a:r>
            <a:endParaRPr kumimoji="0" lang="ko-KR" altLang="en-US" sz="3600" b="1" i="0" u="none" strike="noStrike" kern="1200" cap="none" spc="-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나눔스퀘어 Light"/>
              <a:cs typeface="+mn-cs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237" y="1217354"/>
            <a:ext cx="5112847" cy="4545964"/>
          </a:xfrm>
          <a:prstGeom prst="rect">
            <a:avLst/>
          </a:prstGeom>
        </p:spPr>
      </p:pic>
      <p:cxnSp>
        <p:nvCxnSpPr>
          <p:cNvPr id="9" name="직선 화살표 연결선 8"/>
          <p:cNvCxnSpPr>
            <a:endCxn id="14" idx="3"/>
          </p:cNvCxnSpPr>
          <p:nvPr/>
        </p:nvCxnSpPr>
        <p:spPr>
          <a:xfrm>
            <a:off x="5029200" y="1669563"/>
            <a:ext cx="1388225" cy="20007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4573386" y="1446645"/>
            <a:ext cx="390698" cy="27432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"/>
              <a:ea typeface="나눔스퀘어 Light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2256052-AE6F-46E6-9280-D0C5AF691114}"/>
              </a:ext>
            </a:extLst>
          </p:cNvPr>
          <p:cNvSpPr txBox="1"/>
          <p:nvPr/>
        </p:nvSpPr>
        <p:spPr>
          <a:xfrm flipH="1">
            <a:off x="6417425" y="1669578"/>
            <a:ext cx="21945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ova"/>
                <a:ea typeface="나눔스퀘어 Light"/>
                <a:cs typeface="+mn-cs"/>
              </a:rPr>
              <a:t>쪽지 보내기 버튼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Nova"/>
              <a:ea typeface="나눔스퀘어 Light"/>
              <a:cs typeface="+mn-cs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4427" y="2796856"/>
            <a:ext cx="3952182" cy="3584423"/>
          </a:xfrm>
          <a:prstGeom prst="rect">
            <a:avLst/>
          </a:prstGeom>
        </p:spPr>
      </p:pic>
      <p:cxnSp>
        <p:nvCxnSpPr>
          <p:cNvPr id="20" name="직선 화살표 연결선 19"/>
          <p:cNvCxnSpPr/>
          <p:nvPr/>
        </p:nvCxnSpPr>
        <p:spPr>
          <a:xfrm>
            <a:off x="7705898" y="2069688"/>
            <a:ext cx="906087" cy="61532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554591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922" y="1375180"/>
            <a:ext cx="7250171" cy="4331169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41D38B16-140D-43D2-97DF-A3A63699995D}"/>
              </a:ext>
            </a:extLst>
          </p:cNvPr>
          <p:cNvSpPr/>
          <p:nvPr/>
        </p:nvSpPr>
        <p:spPr>
          <a:xfrm>
            <a:off x="-1" y="2539"/>
            <a:ext cx="12191999" cy="11395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"/>
              <a:ea typeface="나눔스퀘어 Light"/>
              <a:cs typeface="+mn-cs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4B62E7D8-2355-44BA-A245-B5774C0B2832}"/>
              </a:ext>
            </a:extLst>
          </p:cNvPr>
          <p:cNvCxnSpPr>
            <a:cxnSpLocks/>
          </p:cNvCxnSpPr>
          <p:nvPr/>
        </p:nvCxnSpPr>
        <p:spPr>
          <a:xfrm>
            <a:off x="0" y="1142096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2D596F80-1369-418D-B79C-C48A2C2E6E06}"/>
              </a:ext>
            </a:extLst>
          </p:cNvPr>
          <p:cNvSpPr txBox="1"/>
          <p:nvPr/>
        </p:nvSpPr>
        <p:spPr>
          <a:xfrm>
            <a:off x="790600" y="249144"/>
            <a:ext cx="68098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-30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나눔스퀘어 Light"/>
                <a:cs typeface="+mn-cs"/>
              </a:rPr>
              <a:t>P A R T  4 – </a:t>
            </a:r>
            <a:r>
              <a:rPr kumimoji="0" lang="en-US" altLang="ko-KR" sz="3600" b="1" i="0" u="none" strike="noStrike" kern="1200" cap="none" spc="-30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나눔스퀘어 Light"/>
                <a:cs typeface="+mn-cs"/>
              </a:rPr>
              <a:t>5 </a:t>
            </a:r>
            <a:r>
              <a:rPr kumimoji="0" lang="ko-KR" altLang="en-US" sz="3600" b="1" i="0" u="none" strike="noStrike" kern="1200" cap="none" spc="-30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나눔스퀘어 Light"/>
                <a:cs typeface="+mn-cs"/>
              </a:rPr>
              <a:t>물품 상세보기 </a:t>
            </a:r>
            <a:r>
              <a:rPr kumimoji="0" lang="en-US" altLang="ko-KR" sz="3600" b="1" i="0" u="none" strike="noStrike" kern="1200" cap="none" spc="-30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나눔스퀘어 Light"/>
                <a:cs typeface="+mn-cs"/>
              </a:rPr>
              <a:t>– </a:t>
            </a:r>
            <a:r>
              <a:rPr kumimoji="0" lang="ko-KR" altLang="en-US" sz="3600" b="1" i="0" u="none" strike="noStrike" kern="1200" cap="none" spc="-30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나눔스퀘어 Light"/>
                <a:cs typeface="+mn-cs"/>
              </a:rPr>
              <a:t>댓글</a:t>
            </a:r>
            <a:endParaRPr kumimoji="0" lang="ko-KR" altLang="en-US" sz="3600" b="1" i="0" u="none" strike="noStrike" kern="1200" cap="none" spc="-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나눔스퀘어 Light"/>
              <a:cs typeface="+mn-cs"/>
            </a:endParaRPr>
          </a:p>
        </p:txBody>
      </p:sp>
      <p:cxnSp>
        <p:nvCxnSpPr>
          <p:cNvPr id="9" name="직선 화살표 연결선 8"/>
          <p:cNvCxnSpPr/>
          <p:nvPr/>
        </p:nvCxnSpPr>
        <p:spPr>
          <a:xfrm flipV="1">
            <a:off x="3132694" y="3981796"/>
            <a:ext cx="1719696" cy="181431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1642473" y="1527296"/>
            <a:ext cx="4700138" cy="245450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"/>
              <a:ea typeface="나눔스퀘어 Light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2256052-AE6F-46E6-9280-D0C5AF691114}"/>
              </a:ext>
            </a:extLst>
          </p:cNvPr>
          <p:cNvSpPr txBox="1"/>
          <p:nvPr/>
        </p:nvSpPr>
        <p:spPr>
          <a:xfrm flipH="1">
            <a:off x="2227594" y="5804566"/>
            <a:ext cx="47301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ova"/>
                <a:ea typeface="나눔스퀘어 Light"/>
                <a:cs typeface="+mn-cs"/>
              </a:rPr>
              <a:t>댓글 </a:t>
            </a:r>
            <a:r>
              <a:rPr kumimoji="0" lang="ko-KR" altLang="en-US" sz="20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ova"/>
                <a:ea typeface="나눔스퀘어 Light"/>
                <a:cs typeface="+mn-cs"/>
              </a:rPr>
              <a:t>작성란</a:t>
            </a:r>
            <a:r>
              <a:rPr kumimoji="0" lang="en-US" altLang="ko-KR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ova"/>
                <a:ea typeface="나눔스퀘어 Light"/>
                <a:cs typeface="+mn-cs"/>
              </a:rPr>
              <a:t>(</a:t>
            </a:r>
            <a:r>
              <a:rPr kumimoji="0" lang="ko-KR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ova"/>
                <a:ea typeface="나눔스퀘어 Light"/>
                <a:cs typeface="+mn-cs"/>
              </a:rPr>
              <a:t>자신이 작성한 댓글이거나</a:t>
            </a:r>
            <a:endParaRPr kumimoji="0" lang="en-US" altLang="ko-KR" sz="2000" b="1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Nova"/>
              <a:ea typeface="나눔스퀘어 Light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ova"/>
                <a:ea typeface="나눔스퀘어 Light"/>
                <a:cs typeface="+mn-cs"/>
              </a:rPr>
              <a:t>관리자 계정일 때만 활성화</a:t>
            </a:r>
            <a:r>
              <a:rPr kumimoji="0" lang="en-US" altLang="ko-KR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ova"/>
                <a:ea typeface="나눔스퀘어 Light"/>
                <a:cs typeface="+mn-cs"/>
              </a:rPr>
              <a:t>)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Nova"/>
              <a:ea typeface="나눔스퀘어 Light"/>
              <a:cs typeface="+mn-cs"/>
            </a:endParaRPr>
          </a:p>
        </p:txBody>
      </p:sp>
      <p:cxnSp>
        <p:nvCxnSpPr>
          <p:cNvPr id="18" name="직선 화살표 연결선 17"/>
          <p:cNvCxnSpPr>
            <a:endCxn id="20" idx="3"/>
          </p:cNvCxnSpPr>
          <p:nvPr/>
        </p:nvCxnSpPr>
        <p:spPr>
          <a:xfrm flipH="1" flipV="1">
            <a:off x="7497093" y="3651912"/>
            <a:ext cx="1231272" cy="48198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2256052-AE6F-46E6-9280-D0C5AF691114}"/>
              </a:ext>
            </a:extLst>
          </p:cNvPr>
          <p:cNvSpPr txBox="1"/>
          <p:nvPr/>
        </p:nvSpPr>
        <p:spPr>
          <a:xfrm flipH="1">
            <a:off x="7100454" y="4133914"/>
            <a:ext cx="50915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ova"/>
                <a:ea typeface="나눔스퀘어 Light"/>
                <a:cs typeface="+mn-cs"/>
              </a:rPr>
              <a:t>댓글 수정</a:t>
            </a:r>
            <a:r>
              <a:rPr kumimoji="0" lang="en-US" altLang="ko-KR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ova"/>
                <a:ea typeface="나눔스퀘어 Light"/>
                <a:cs typeface="+mn-cs"/>
              </a:rPr>
              <a:t>/</a:t>
            </a:r>
            <a:r>
              <a:rPr kumimoji="0" lang="ko-KR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ova"/>
                <a:ea typeface="나눔스퀘어 Light"/>
                <a:cs typeface="+mn-cs"/>
              </a:rPr>
              <a:t>삭제 버튼</a:t>
            </a:r>
            <a:r>
              <a:rPr kumimoji="0" lang="en-US" altLang="ko-KR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ova"/>
                <a:ea typeface="나눔스퀘어 Light"/>
                <a:cs typeface="+mn-cs"/>
              </a:rPr>
              <a:t>(</a:t>
            </a:r>
            <a:r>
              <a:rPr kumimoji="0" lang="ko-KR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ova"/>
                <a:ea typeface="나눔스퀘어 Light"/>
                <a:cs typeface="+mn-cs"/>
              </a:rPr>
              <a:t>자신이 작성한 댓글이거나</a:t>
            </a:r>
            <a:endParaRPr kumimoji="0" lang="en-US" altLang="ko-KR" sz="1800" b="1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Nova"/>
              <a:ea typeface="나눔스퀘어 Light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ova"/>
                <a:ea typeface="나눔스퀘어 Light"/>
                <a:cs typeface="+mn-cs"/>
              </a:rPr>
              <a:t>관리자 계정일 때만 노출</a:t>
            </a:r>
            <a:r>
              <a:rPr kumimoji="0" lang="en-US" altLang="ko-KR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ova"/>
                <a:ea typeface="나눔스퀘어 Light"/>
                <a:cs typeface="+mn-cs"/>
              </a:rPr>
              <a:t>)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Nova"/>
              <a:ea typeface="나눔스퀘어 Light"/>
              <a:cs typeface="+mn-cs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6369888" y="3416531"/>
            <a:ext cx="1127205" cy="47076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"/>
              <a:ea typeface="나눔스퀘어 Ligh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7299983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715" y="1388687"/>
            <a:ext cx="9770643" cy="5028738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41D38B16-140D-43D2-97DF-A3A63699995D}"/>
              </a:ext>
            </a:extLst>
          </p:cNvPr>
          <p:cNvSpPr/>
          <p:nvPr/>
        </p:nvSpPr>
        <p:spPr>
          <a:xfrm>
            <a:off x="-1" y="2539"/>
            <a:ext cx="12191999" cy="11395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"/>
              <a:ea typeface="나눔스퀘어 Light"/>
              <a:cs typeface="+mn-cs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4B62E7D8-2355-44BA-A245-B5774C0B2832}"/>
              </a:ext>
            </a:extLst>
          </p:cNvPr>
          <p:cNvCxnSpPr>
            <a:cxnSpLocks/>
          </p:cNvCxnSpPr>
          <p:nvPr/>
        </p:nvCxnSpPr>
        <p:spPr>
          <a:xfrm>
            <a:off x="0" y="1142096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2D596F80-1369-418D-B79C-C48A2C2E6E06}"/>
              </a:ext>
            </a:extLst>
          </p:cNvPr>
          <p:cNvSpPr txBox="1"/>
          <p:nvPr/>
        </p:nvSpPr>
        <p:spPr>
          <a:xfrm>
            <a:off x="790600" y="249144"/>
            <a:ext cx="46714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-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나눔스퀘어 Light"/>
                <a:cs typeface="+mn-cs"/>
              </a:rPr>
              <a:t>P A R T  </a:t>
            </a:r>
            <a:r>
              <a:rPr kumimoji="0" lang="en-US" altLang="ko-KR" sz="3600" b="1" i="0" u="none" strike="noStrike" kern="1200" cap="none" spc="-30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나눔스퀘어 Light"/>
                <a:cs typeface="+mn-cs"/>
              </a:rPr>
              <a:t>4 </a:t>
            </a:r>
            <a:r>
              <a:rPr kumimoji="0" lang="en-US" altLang="ko-KR" sz="3600" b="1" i="0" u="none" strike="noStrike" kern="1200" cap="none" spc="-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나눔스퀘어 Light"/>
                <a:cs typeface="+mn-cs"/>
              </a:rPr>
              <a:t>– </a:t>
            </a:r>
            <a:r>
              <a:rPr lang="en-US" altLang="ko-KR" sz="3600" b="1" spc="-300" dirty="0" smtClean="0">
                <a:solidFill>
                  <a:prstClr val="white"/>
                </a:solidFill>
                <a:latin typeface="+mn-ea"/>
                <a:ea typeface="나눔스퀘어 Light"/>
              </a:rPr>
              <a:t>6 </a:t>
            </a:r>
            <a:r>
              <a:rPr kumimoji="0" lang="ko-KR" altLang="en-US" sz="3600" b="1" i="0" u="none" strike="noStrike" kern="1200" cap="none" spc="-30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나눔스퀘어 Light"/>
                <a:cs typeface="+mn-cs"/>
              </a:rPr>
              <a:t>물품 </a:t>
            </a:r>
            <a:r>
              <a:rPr kumimoji="0" lang="ko-KR" altLang="en-US" sz="3600" b="1" i="0" u="none" strike="noStrike" kern="1200" cap="none" spc="-30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나눔스퀘어 Light"/>
                <a:cs typeface="+mn-cs"/>
              </a:rPr>
              <a:t>수정</a:t>
            </a:r>
            <a:endParaRPr kumimoji="0" lang="ko-KR" altLang="en-US" sz="3600" b="1" i="0" u="none" strike="noStrike" kern="1200" cap="none" spc="-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나눔스퀘어 Ligh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558050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6" descr="소스 이미지 보기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0177" y="2674715"/>
            <a:ext cx="2170044" cy="1341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소스 이미지 보기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0177" y="1341980"/>
            <a:ext cx="2170044" cy="1341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소스 이미지 보기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0177" y="0"/>
            <a:ext cx="2170044" cy="1341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1A2FEB63-8811-461F-8C0A-74E9B636C052}"/>
              </a:ext>
            </a:extLst>
          </p:cNvPr>
          <p:cNvSpPr>
            <a:spLocks noGrp="1"/>
          </p:cNvSpPr>
          <p:nvPr/>
        </p:nvSpPr>
        <p:spPr>
          <a:xfrm>
            <a:off x="838200" y="16219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ea typeface="맑은 고딕"/>
              </a:rPr>
              <a:t>2</a:t>
            </a:r>
            <a:r>
              <a:rPr lang="en-US" altLang="ko-KR" dirty="0" smtClean="0">
                <a:ea typeface="맑은 고딕"/>
              </a:rPr>
              <a:t>. </a:t>
            </a:r>
            <a:r>
              <a:rPr lang="ko-KR" altLang="en-US" dirty="0" smtClean="0">
                <a:ea typeface="맑은 고딕"/>
              </a:rPr>
              <a:t>프로젝트 소개</a:t>
            </a:r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C316E952-EB86-4FE9-9929-981D7DE3FB2E}"/>
              </a:ext>
            </a:extLst>
          </p:cNvPr>
          <p:cNvSpPr>
            <a:spLocks noGrp="1"/>
          </p:cNvSpPr>
          <p:nvPr/>
        </p:nvSpPr>
        <p:spPr>
          <a:xfrm>
            <a:off x="268357" y="1487757"/>
            <a:ext cx="10515600" cy="502707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 smtClean="0">
              <a:ea typeface="맑은 고딕"/>
            </a:endParaRPr>
          </a:p>
          <a:p>
            <a:r>
              <a:rPr lang="ko-KR" altLang="en-US" dirty="0" smtClean="0">
                <a:ea typeface="맑은 고딕"/>
              </a:rPr>
              <a:t>프로젝트 이름의 의미</a:t>
            </a:r>
            <a:endParaRPr lang="en-US" altLang="ko-KR" dirty="0" smtClean="0">
              <a:ea typeface="맑은 고딕"/>
            </a:endParaRPr>
          </a:p>
          <a:p>
            <a:endParaRPr lang="en-US" altLang="ko-KR" dirty="0">
              <a:ea typeface="맑은 고딕"/>
            </a:endParaRPr>
          </a:p>
          <a:p>
            <a:pPr marL="0" indent="0">
              <a:buNone/>
            </a:pPr>
            <a:r>
              <a:rPr lang="ko-KR" altLang="en-US" dirty="0" smtClean="0">
                <a:ea typeface="맑은 고딕"/>
              </a:rPr>
              <a:t> </a:t>
            </a:r>
            <a:endParaRPr lang="en-US" altLang="ko-KR" dirty="0">
              <a:ea typeface="맑은 고딕"/>
            </a:endParaRPr>
          </a:p>
          <a:p>
            <a:pPr lvl="1"/>
            <a:r>
              <a:rPr lang="en-US" altLang="ko-KR" dirty="0" smtClean="0">
                <a:ea typeface="맑은 고딕"/>
              </a:rPr>
              <a:t> Trade(</a:t>
            </a:r>
            <a:r>
              <a:rPr lang="ko-KR" altLang="en-US" dirty="0" err="1" smtClean="0">
                <a:ea typeface="맑은 고딕"/>
              </a:rPr>
              <a:t>트래이드</a:t>
            </a:r>
            <a:r>
              <a:rPr lang="en-US" altLang="ko-KR" dirty="0" smtClean="0">
                <a:ea typeface="맑은 고딕"/>
              </a:rPr>
              <a:t>) + </a:t>
            </a:r>
            <a:r>
              <a:rPr lang="ko-KR" altLang="en-US" dirty="0" smtClean="0">
                <a:ea typeface="맑은 고딕"/>
              </a:rPr>
              <a:t>鬬來二饾</a:t>
            </a:r>
            <a:r>
              <a:rPr lang="en-US" altLang="ko-KR" dirty="0" smtClean="0">
                <a:ea typeface="맑은 고딕"/>
              </a:rPr>
              <a:t>(</a:t>
            </a:r>
            <a:r>
              <a:rPr lang="ko-KR" altLang="en-US" dirty="0" smtClean="0">
                <a:ea typeface="맑은 고딕"/>
              </a:rPr>
              <a:t>만날 투</a:t>
            </a:r>
            <a:r>
              <a:rPr lang="en-US" altLang="ko-KR" dirty="0" smtClean="0">
                <a:ea typeface="맑은 고딕"/>
              </a:rPr>
              <a:t>, </a:t>
            </a:r>
            <a:r>
              <a:rPr lang="ko-KR" altLang="en-US" dirty="0" smtClean="0">
                <a:ea typeface="맑은 고딕"/>
              </a:rPr>
              <a:t>올 래</a:t>
            </a:r>
            <a:r>
              <a:rPr lang="en-US" altLang="ko-KR" dirty="0" smtClean="0">
                <a:ea typeface="맑은 고딕"/>
              </a:rPr>
              <a:t>, </a:t>
            </a:r>
            <a:r>
              <a:rPr lang="ko-KR" altLang="en-US" dirty="0" smtClean="0">
                <a:ea typeface="맑은 고딕"/>
              </a:rPr>
              <a:t>두 이</a:t>
            </a:r>
            <a:r>
              <a:rPr lang="en-US" altLang="ko-KR" dirty="0" smtClean="0">
                <a:ea typeface="맑은 고딕"/>
              </a:rPr>
              <a:t>, </a:t>
            </a:r>
            <a:r>
              <a:rPr lang="ko-KR" altLang="en-US" dirty="0" smtClean="0">
                <a:ea typeface="맑은 고딕"/>
              </a:rPr>
              <a:t>늘어놓을 두</a:t>
            </a:r>
            <a:r>
              <a:rPr lang="en-US" altLang="ko-KR" dirty="0" smtClean="0">
                <a:ea typeface="맑은 고딕"/>
              </a:rPr>
              <a:t>)</a:t>
            </a:r>
          </a:p>
          <a:p>
            <a:pPr lvl="1"/>
            <a:endParaRPr lang="en-US" altLang="ko-KR" dirty="0" smtClean="0">
              <a:ea typeface="맑은 고딕"/>
            </a:endParaRPr>
          </a:p>
          <a:p>
            <a:pPr lvl="1"/>
            <a:endParaRPr lang="en-US" altLang="ko-KR" dirty="0" smtClean="0">
              <a:ea typeface="맑은 고딕"/>
            </a:endParaRPr>
          </a:p>
          <a:p>
            <a:pPr lvl="1"/>
            <a:r>
              <a:rPr lang="ko-KR" altLang="en-US" dirty="0" err="1" smtClean="0">
                <a:ea typeface="맑은 고딕"/>
              </a:rPr>
              <a:t>두사람이</a:t>
            </a:r>
            <a:r>
              <a:rPr lang="ko-KR" altLang="en-US" dirty="0">
                <a:ea typeface="맑은 고딕"/>
              </a:rPr>
              <a:t> 만나 서로 </a:t>
            </a:r>
            <a:r>
              <a:rPr lang="ko-KR" altLang="en-US" dirty="0" smtClean="0">
                <a:ea typeface="맑은 고딕"/>
              </a:rPr>
              <a:t>물건을 교환한다는 의미</a:t>
            </a:r>
            <a:endParaRPr lang="en-US" altLang="ko-KR" dirty="0" smtClean="0">
              <a:ea typeface="맑은 고딕"/>
            </a:endParaRPr>
          </a:p>
        </p:txBody>
      </p:sp>
      <p:pic>
        <p:nvPicPr>
          <p:cNvPr id="11" name="Picture 6" descr="소스 이미지 보기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0177" y="6700655"/>
            <a:ext cx="2170044" cy="1341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소스 이미지 보기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0177" y="5367920"/>
            <a:ext cx="2170044" cy="1341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소스 이미지 보기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0177" y="4025940"/>
            <a:ext cx="2170044" cy="1341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3557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41D38B16-140D-43D2-97DF-A3A63699995D}"/>
              </a:ext>
            </a:extLst>
          </p:cNvPr>
          <p:cNvSpPr/>
          <p:nvPr/>
        </p:nvSpPr>
        <p:spPr>
          <a:xfrm>
            <a:off x="-1" y="2539"/>
            <a:ext cx="12191999" cy="11395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4B62E7D8-2355-44BA-A245-B5774C0B2832}"/>
              </a:ext>
            </a:extLst>
          </p:cNvPr>
          <p:cNvCxnSpPr>
            <a:cxnSpLocks/>
          </p:cNvCxnSpPr>
          <p:nvPr/>
        </p:nvCxnSpPr>
        <p:spPr>
          <a:xfrm>
            <a:off x="0" y="1142096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2D596F80-1369-418D-B79C-C48A2C2E6E06}"/>
              </a:ext>
            </a:extLst>
          </p:cNvPr>
          <p:cNvSpPr txBox="1"/>
          <p:nvPr/>
        </p:nvSpPr>
        <p:spPr>
          <a:xfrm>
            <a:off x="790600" y="249144"/>
            <a:ext cx="21804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spc="-300" dirty="0" smtClean="0">
                <a:solidFill>
                  <a:schemeClr val="bg1"/>
                </a:solidFill>
                <a:latin typeface="+mn-ea"/>
              </a:rPr>
              <a:t>P A R T  5 </a:t>
            </a:r>
            <a:endParaRPr lang="ko-KR" altLang="en-US" sz="3600" b="1" spc="-3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140629" y="295310"/>
            <a:ext cx="45960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>
                <a:ea typeface="맑은 고딕"/>
              </a:rPr>
              <a:t>아쉬운 점 및 어려웠던 점</a:t>
            </a:r>
            <a:endParaRPr lang="en-US" altLang="ko-KR" sz="3000" b="1" dirty="0">
              <a:ea typeface="맑은 고딕"/>
            </a:endParaRPr>
          </a:p>
        </p:txBody>
      </p:sp>
      <p:sp>
        <p:nvSpPr>
          <p:cNvPr id="13" name="내용 개체 틀 12"/>
          <p:cNvSpPr>
            <a:spLocks noGrp="1"/>
          </p:cNvSpPr>
          <p:nvPr>
            <p:ph idx="1"/>
          </p:nvPr>
        </p:nvSpPr>
        <p:spPr>
          <a:xfrm>
            <a:off x="127992" y="2020326"/>
            <a:ext cx="6445087" cy="4142987"/>
          </a:xfrm>
        </p:spPr>
        <p:txBody>
          <a:bodyPr>
            <a:normAutofit lnSpcReduction="10000"/>
          </a:bodyPr>
          <a:lstStyle/>
          <a:p>
            <a:r>
              <a:rPr lang="ko-KR" altLang="en-US" dirty="0" smtClean="0"/>
              <a:t>아쉬웠던 점</a:t>
            </a:r>
            <a:endParaRPr lang="en-US" altLang="ko-KR" dirty="0" smtClean="0"/>
          </a:p>
          <a:p>
            <a:endParaRPr lang="en-US" altLang="ko-KR" dirty="0" smtClean="0"/>
          </a:p>
          <a:p>
            <a:pPr marL="457200" lvl="1" indent="0">
              <a:buNone/>
            </a:pPr>
            <a:r>
              <a:rPr lang="ko-KR" altLang="en-US" dirty="0" smtClean="0"/>
              <a:t>코드 컨벤션의 부재</a:t>
            </a:r>
            <a:r>
              <a:rPr lang="en-US" altLang="ko-KR" dirty="0" smtClean="0"/>
              <a:t> </a:t>
            </a:r>
          </a:p>
          <a:p>
            <a:pPr marL="457200" lvl="1" indent="0">
              <a:buNone/>
            </a:pPr>
            <a:r>
              <a:rPr lang="ko-KR" altLang="en-US" dirty="0" smtClean="0"/>
              <a:t>코드 </a:t>
            </a:r>
            <a:r>
              <a:rPr lang="ko-KR" altLang="en-US" dirty="0" err="1" smtClean="0"/>
              <a:t>가독성이</a:t>
            </a:r>
            <a:r>
              <a:rPr lang="ko-KR" altLang="en-US" dirty="0" smtClean="0"/>
              <a:t> 떨어짐</a:t>
            </a:r>
            <a:r>
              <a:rPr lang="en-US" altLang="ko-KR" dirty="0" smtClean="0"/>
              <a:t>(</a:t>
            </a:r>
            <a:r>
              <a:rPr lang="ko-KR" altLang="en-US" dirty="0" smtClean="0"/>
              <a:t>특히 스타일</a:t>
            </a:r>
            <a:r>
              <a:rPr lang="en-US" altLang="ko-KR" dirty="0" smtClean="0"/>
              <a:t>)</a:t>
            </a:r>
          </a:p>
          <a:p>
            <a:pPr marL="457200" lvl="1" indent="0">
              <a:buNone/>
            </a:pPr>
            <a:endParaRPr lang="en-US" altLang="ko-KR" dirty="0" smtClean="0"/>
          </a:p>
          <a:p>
            <a:pPr marL="457200" lvl="1" indent="0">
              <a:buNone/>
            </a:pPr>
            <a:r>
              <a:rPr lang="ko-KR" altLang="en-US" dirty="0" smtClean="0"/>
              <a:t>깃을 </a:t>
            </a:r>
            <a:r>
              <a:rPr lang="en-US" altLang="ko-KR" dirty="0" smtClean="0"/>
              <a:t>SVN</a:t>
            </a:r>
            <a:r>
              <a:rPr lang="ko-KR" altLang="en-US" dirty="0" smtClean="0"/>
              <a:t>으로만 </a:t>
            </a:r>
            <a:r>
              <a:rPr lang="ko-KR" altLang="en-US" dirty="0" err="1" smtClean="0"/>
              <a:t>사용한것</a:t>
            </a:r>
            <a:r>
              <a:rPr lang="en-US" altLang="ko-KR" dirty="0" smtClean="0"/>
              <a:t> </a:t>
            </a:r>
          </a:p>
          <a:p>
            <a:pPr marL="457200" lvl="1" indent="0">
              <a:buNone/>
            </a:pPr>
            <a:r>
              <a:rPr lang="ko-KR" altLang="en-US" dirty="0" smtClean="0"/>
              <a:t>깃 컨벤션 이 잘 </a:t>
            </a:r>
            <a:r>
              <a:rPr lang="ko-KR" altLang="en-US" dirty="0" err="1" smtClean="0"/>
              <a:t>지켜지지않음</a:t>
            </a:r>
            <a:endParaRPr lang="en-US" altLang="ko-KR" dirty="0" smtClean="0"/>
          </a:p>
          <a:p>
            <a:pPr marL="457200" lvl="1" indent="0">
              <a:buNone/>
            </a:pPr>
            <a:endParaRPr lang="en-US" altLang="ko-KR" dirty="0" smtClean="0"/>
          </a:p>
          <a:p>
            <a:pPr marL="457200" lvl="1" indent="0">
              <a:buNone/>
            </a:pPr>
            <a:r>
              <a:rPr lang="ko-KR" altLang="en-US" dirty="0" smtClean="0"/>
              <a:t>계좌 연동을 통한 상품 거래</a:t>
            </a:r>
            <a:endParaRPr lang="en-US" altLang="ko-KR" dirty="0" smtClean="0"/>
          </a:p>
          <a:p>
            <a:pPr marL="457200" lvl="1" indent="0">
              <a:buNone/>
            </a:pPr>
            <a:endParaRPr lang="en-US" altLang="ko-KR" dirty="0" smtClean="0"/>
          </a:p>
          <a:p>
            <a:pPr marL="457200" lvl="1" indent="0">
              <a:buNone/>
            </a:pPr>
            <a:r>
              <a:rPr lang="ko-KR" altLang="en-US" dirty="0" smtClean="0"/>
              <a:t>프로젝트 기간이 짧아 기능 구현 미달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</p:txBody>
      </p:sp>
      <p:sp>
        <p:nvSpPr>
          <p:cNvPr id="9" name="내용 개체 틀 12"/>
          <p:cNvSpPr txBox="1">
            <a:spLocks/>
          </p:cNvSpPr>
          <p:nvPr/>
        </p:nvSpPr>
        <p:spPr>
          <a:xfrm>
            <a:off x="6095998" y="2020311"/>
            <a:ext cx="6445087" cy="41429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 </a:t>
            </a:r>
            <a:r>
              <a:rPr lang="ko-KR" altLang="en-US" dirty="0"/>
              <a:t>어려웠던 </a:t>
            </a:r>
            <a:r>
              <a:rPr lang="ko-KR" altLang="en-US" dirty="0" smtClean="0"/>
              <a:t>점</a:t>
            </a:r>
            <a:endParaRPr lang="en-US" altLang="ko-KR" dirty="0" smtClean="0"/>
          </a:p>
          <a:p>
            <a:endParaRPr lang="en-US" altLang="ko-KR" dirty="0"/>
          </a:p>
          <a:p>
            <a:pPr marL="457200" lvl="1" indent="0">
              <a:buNone/>
            </a:pPr>
            <a:r>
              <a:rPr lang="ko-KR" altLang="en-US" dirty="0"/>
              <a:t>인증 인가 라는 개념에 </a:t>
            </a:r>
            <a:r>
              <a:rPr lang="ko-KR" altLang="en-US" dirty="0" err="1"/>
              <a:t>익숙치</a:t>
            </a:r>
            <a:r>
              <a:rPr lang="ko-KR" altLang="en-US" dirty="0"/>
              <a:t> 못해서 </a:t>
            </a:r>
            <a:endParaRPr lang="en-US" altLang="ko-KR" dirty="0"/>
          </a:p>
          <a:p>
            <a:pPr marL="457200" lvl="1" indent="0">
              <a:buNone/>
            </a:pPr>
            <a:r>
              <a:rPr lang="ko-KR" altLang="en-US" dirty="0"/>
              <a:t>제작 과정에서 큰 어려움이 있었다</a:t>
            </a:r>
            <a:r>
              <a:rPr lang="en-US" altLang="ko-KR" dirty="0" smtClean="0"/>
              <a:t>.</a:t>
            </a:r>
          </a:p>
          <a:p>
            <a:pPr marL="457200" lvl="1" indent="0">
              <a:buNone/>
            </a:pPr>
            <a:endParaRPr lang="en-US" altLang="ko-KR" dirty="0"/>
          </a:p>
          <a:p>
            <a:pPr marL="457200" lvl="1" indent="0">
              <a:buNone/>
            </a:pPr>
            <a:r>
              <a:rPr lang="ko-KR" altLang="en-US" dirty="0"/>
              <a:t>암호화한 정보를 </a:t>
            </a:r>
            <a:r>
              <a:rPr lang="ko-KR" altLang="en-US" dirty="0" err="1"/>
              <a:t>사용하려하는</a:t>
            </a:r>
            <a:r>
              <a:rPr lang="ko-KR" altLang="en-US" dirty="0"/>
              <a:t> 과정에서 </a:t>
            </a:r>
            <a:endParaRPr lang="en-US" altLang="ko-KR" dirty="0"/>
          </a:p>
          <a:p>
            <a:pPr marL="457200" lvl="1" indent="0">
              <a:buNone/>
            </a:pPr>
            <a:r>
              <a:rPr lang="ko-KR" altLang="en-US" dirty="0"/>
              <a:t>어려움이 있었다</a:t>
            </a:r>
            <a:r>
              <a:rPr lang="en-US" altLang="ko-KR" dirty="0" smtClean="0"/>
              <a:t>.</a:t>
            </a:r>
          </a:p>
          <a:p>
            <a:pPr marL="457200" lvl="1" indent="0">
              <a:buNone/>
            </a:pPr>
            <a:endParaRPr lang="en-US" altLang="ko-KR" dirty="0" smtClean="0"/>
          </a:p>
          <a:p>
            <a:pPr marL="457200" lvl="1" indent="0">
              <a:buNone/>
            </a:pPr>
            <a:r>
              <a:rPr lang="ko-KR" altLang="en-US" dirty="0" smtClean="0"/>
              <a:t>비즈니스 </a:t>
            </a:r>
            <a:r>
              <a:rPr lang="ko-KR" altLang="en-US" dirty="0" err="1" smtClean="0"/>
              <a:t>로직처리</a:t>
            </a:r>
            <a:r>
              <a:rPr lang="en-US" altLang="ko-KR" dirty="0" smtClean="0"/>
              <a:t>(</a:t>
            </a:r>
            <a:r>
              <a:rPr lang="ko-KR" altLang="en-US" dirty="0" smtClean="0"/>
              <a:t>리스트 찜</a:t>
            </a:r>
            <a:r>
              <a:rPr lang="en-US" altLang="ko-KR" dirty="0" smtClean="0"/>
              <a:t>)</a:t>
            </a:r>
            <a:r>
              <a:rPr lang="ko-KR" altLang="en-US" dirty="0" smtClean="0"/>
              <a:t>에 어려움이 있었음</a:t>
            </a:r>
            <a:endParaRPr lang="en-US" altLang="ko-KR" dirty="0" smtClean="0"/>
          </a:p>
          <a:p>
            <a:pPr marL="457200" lvl="1" indent="0">
              <a:buNone/>
            </a:pPr>
            <a:endParaRPr lang="ko-KR" alt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902723727"/>
      </p:ext>
    </p:extLst>
  </p:cSld>
  <p:clrMapOvr>
    <a:masterClrMapping/>
  </p:clrMapOvr>
  <p:transition spd="slow"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695F8C0D-8C4A-4942-977F-0EA991A0C81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BFEFB14-5EAB-418E-BEB0-6E7D314AD966}"/>
              </a:ext>
            </a:extLst>
          </p:cNvPr>
          <p:cNvSpPr txBox="1"/>
          <p:nvPr/>
        </p:nvSpPr>
        <p:spPr>
          <a:xfrm>
            <a:off x="3801369" y="753063"/>
            <a:ext cx="4589261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5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2624904257"/>
      </p:ext>
    </p:extLst>
  </p:cSld>
  <p:clrMapOvr>
    <a:masterClrMapping/>
  </p:clrMapOvr>
  <p:transition spd="slow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1A2FEB63-8811-461F-8C0A-74E9B636C052}"/>
              </a:ext>
            </a:extLst>
          </p:cNvPr>
          <p:cNvSpPr>
            <a:spLocks noGrp="1"/>
          </p:cNvSpPr>
          <p:nvPr/>
        </p:nvSpPr>
        <p:spPr>
          <a:xfrm>
            <a:off x="838200" y="16219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ea typeface="맑은 고딕"/>
              </a:rPr>
              <a:t>2</a:t>
            </a:r>
            <a:r>
              <a:rPr lang="en-US" altLang="ko-KR" dirty="0" smtClean="0">
                <a:ea typeface="맑은 고딕"/>
              </a:rPr>
              <a:t>. </a:t>
            </a:r>
            <a:r>
              <a:rPr lang="ko-KR" altLang="en-US" dirty="0" smtClean="0">
                <a:ea typeface="맑은 고딕"/>
              </a:rPr>
              <a:t>프로젝트 소개</a:t>
            </a:r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C316E952-EB86-4FE9-9929-981D7DE3FB2E}"/>
              </a:ext>
            </a:extLst>
          </p:cNvPr>
          <p:cNvSpPr>
            <a:spLocks noGrp="1"/>
          </p:cNvSpPr>
          <p:nvPr/>
        </p:nvSpPr>
        <p:spPr>
          <a:xfrm>
            <a:off x="268357" y="1487757"/>
            <a:ext cx="10515600" cy="502707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 smtClean="0">
              <a:ea typeface="맑은 고딕"/>
            </a:endParaRPr>
          </a:p>
          <a:p>
            <a:r>
              <a:rPr lang="ko-KR" altLang="en-US" dirty="0" smtClean="0">
                <a:ea typeface="맑은 고딕"/>
              </a:rPr>
              <a:t>프로젝트 의 목적</a:t>
            </a:r>
            <a:endParaRPr lang="en-US" altLang="ko-KR" dirty="0" smtClean="0">
              <a:ea typeface="맑은 고딕"/>
            </a:endParaRPr>
          </a:p>
          <a:p>
            <a:pPr lvl="1"/>
            <a:endParaRPr lang="en-US" altLang="ko-KR" dirty="0">
              <a:ea typeface="맑은 고딕"/>
            </a:endParaRPr>
          </a:p>
          <a:p>
            <a:pPr lvl="1"/>
            <a:endParaRPr lang="en-US" altLang="ko-KR" dirty="0">
              <a:ea typeface="맑은 고딕"/>
            </a:endParaRPr>
          </a:p>
          <a:p>
            <a:pPr marL="0" indent="0">
              <a:buNone/>
            </a:pPr>
            <a:r>
              <a:rPr lang="ko-KR" altLang="en-US" dirty="0" smtClean="0">
                <a:ea typeface="맑은 고딕"/>
              </a:rPr>
              <a:t> </a:t>
            </a:r>
            <a:endParaRPr lang="en-US" altLang="ko-KR" dirty="0">
              <a:ea typeface="맑은 고딕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0916" y="1487757"/>
            <a:ext cx="6396995" cy="119477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0916" y="2901002"/>
            <a:ext cx="3399530" cy="2566312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2901002"/>
            <a:ext cx="2623511" cy="374787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12341" y="2726143"/>
            <a:ext cx="360459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/>
              <a:t>꼭 돈으로만 물건을 교환 할 수 있는게 아닙니다</a:t>
            </a:r>
            <a:r>
              <a:rPr lang="en-US" altLang="ko-KR" sz="2400" dirty="0" smtClean="0"/>
              <a:t>.</a:t>
            </a:r>
          </a:p>
          <a:p>
            <a:endParaRPr lang="en-US" altLang="ko-KR" sz="2400" dirty="0"/>
          </a:p>
          <a:p>
            <a:r>
              <a:rPr lang="ko-KR" altLang="en-US" sz="2400" dirty="0" smtClean="0"/>
              <a:t>돈이 없더라도 내가 그와 상응하는 교환 물품이 있다면 물물교환을 통해 원하는걸 얻을 수 있는 물물교환 전용 </a:t>
            </a:r>
            <a:r>
              <a:rPr lang="ko-KR" altLang="en-US" sz="2400" dirty="0" err="1" smtClean="0"/>
              <a:t>웹페이지를</a:t>
            </a:r>
            <a:r>
              <a:rPr lang="ko-KR" altLang="en-US" sz="2400" dirty="0" smtClean="0"/>
              <a:t> 제작하고자 하였습니다</a:t>
            </a:r>
            <a:r>
              <a:rPr lang="en-US" altLang="ko-KR" sz="2400" dirty="0" smtClean="0"/>
              <a:t>.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665783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D3FCDA29-88B9-493F-9A9E-0693420C764B}"/>
              </a:ext>
            </a:extLst>
          </p:cNvPr>
          <p:cNvSpPr txBox="1"/>
          <p:nvPr/>
        </p:nvSpPr>
        <p:spPr>
          <a:xfrm>
            <a:off x="10006664" y="6588607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</a:rPr>
              <a:t> </a:t>
            </a:r>
            <a:r>
              <a:rPr lang="en-US" altLang="ko-KR" sz="900" dirty="0">
                <a:solidFill>
                  <a:schemeClr val="bg1"/>
                </a:solidFill>
              </a:rPr>
              <a:t>PowerPoint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8391" y="5076326"/>
            <a:ext cx="1708102" cy="7817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 descr="tomcat apache에 대한 이미지 결과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1913" y="1764575"/>
            <a:ext cx="1732251" cy="956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자바(JAVA) 기초 강좌 - #0 개발환경 설정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6859" y="1938689"/>
            <a:ext cx="1964584" cy="1770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4305" y="1978020"/>
            <a:ext cx="2655232" cy="808114"/>
          </a:xfrm>
          <a:prstGeom prst="rect">
            <a:avLst/>
          </a:prstGeom>
        </p:spPr>
      </p:pic>
      <p:sp>
        <p:nvSpPr>
          <p:cNvPr id="11" name="모서리가 둥근 직사각형 10"/>
          <p:cNvSpPr/>
          <p:nvPr/>
        </p:nvSpPr>
        <p:spPr>
          <a:xfrm>
            <a:off x="1024728" y="1451796"/>
            <a:ext cx="3277030" cy="492856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1100009" y="1463184"/>
            <a:ext cx="32017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err="1" smtClean="0">
                <a:solidFill>
                  <a:schemeClr val="bg1"/>
                </a:solidFill>
              </a:rPr>
              <a:t>DB&amp;Framework&amp;Server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7531" y="3031665"/>
            <a:ext cx="2354325" cy="855053"/>
          </a:xfrm>
          <a:prstGeom prst="rect">
            <a:avLst/>
          </a:prstGeom>
        </p:spPr>
      </p:pic>
      <p:pic>
        <p:nvPicPr>
          <p:cNvPr id="1038" name="Picture 14" descr="마이바티스(MyBatis) 동적 쿼리 Java로 만들기."/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5484" y="2895580"/>
            <a:ext cx="1518461" cy="1138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모서리가 둥근 직사각형 23"/>
          <p:cNvSpPr/>
          <p:nvPr/>
        </p:nvSpPr>
        <p:spPr>
          <a:xfrm>
            <a:off x="7568973" y="1136357"/>
            <a:ext cx="3031556" cy="492856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8373530" y="1189017"/>
            <a:ext cx="15427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L</a:t>
            </a:r>
            <a:r>
              <a:rPr lang="en-US" altLang="ko-KR" sz="2000" b="1" dirty="0" smtClean="0">
                <a:solidFill>
                  <a:schemeClr val="bg1"/>
                </a:solidFill>
              </a:rPr>
              <a:t>anguages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pic>
        <p:nvPicPr>
          <p:cNvPr id="1040" name="Picture 16" descr="JSP] 1. JSP이란? · linked2ev"/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7770" y="2132197"/>
            <a:ext cx="603348" cy="1364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HTML과 CSS"/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5487" y="1849372"/>
            <a:ext cx="3089275" cy="2060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모서리가 둥근 직사각형 27"/>
          <p:cNvSpPr/>
          <p:nvPr/>
        </p:nvSpPr>
        <p:spPr>
          <a:xfrm>
            <a:off x="1439197" y="4218205"/>
            <a:ext cx="3031556" cy="492856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2615537" y="4264578"/>
            <a:ext cx="7325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</a:rPr>
              <a:t>API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pic>
        <p:nvPicPr>
          <p:cNvPr id="1044" name="Picture 20" descr="소년코딩 - jQuery 소스 구조분석을 해야하는 이유"/>
          <p:cNvPicPr>
            <a:picLocks noChangeAspect="1" noChangeArrowheads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979" y="4996780"/>
            <a:ext cx="1870075" cy="1387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다음 우편번호 찾기 API"/>
          <p:cNvPicPr>
            <a:picLocks noChangeAspect="1" noChangeArrowheads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4975" y="4996780"/>
            <a:ext cx="1635125" cy="1434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MySQL - 나무위키"/>
          <p:cNvPicPr>
            <a:picLocks noChangeAspect="1" noChangeArrowheads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9337" y="2759783"/>
            <a:ext cx="1964860" cy="138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모서리가 둥근 직사각형 32"/>
          <p:cNvSpPr/>
          <p:nvPr/>
        </p:nvSpPr>
        <p:spPr>
          <a:xfrm>
            <a:off x="7629151" y="3971777"/>
            <a:ext cx="3031556" cy="492856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8728954" y="4002938"/>
            <a:ext cx="8319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</a:rPr>
              <a:t>Tools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pic>
        <p:nvPicPr>
          <p:cNvPr id="1050" name="Picture 26" descr="WKU Computer Science Software Links | Western Kentucky University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2618" y="4830534"/>
            <a:ext cx="1186514" cy="1215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 descr="Github과 Git remote"/>
          <p:cNvPicPr>
            <a:picLocks noChangeAspect="1" noChangeArrowheads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6328" y="4898606"/>
            <a:ext cx="2078996" cy="1147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제목 1">
            <a:extLst>
              <a:ext uri="{FF2B5EF4-FFF2-40B4-BE49-F238E27FC236}">
                <a16:creationId xmlns:a16="http://schemas.microsoft.com/office/drawing/2014/main" id="{1A2FEB63-8811-461F-8C0A-74E9B636C052}"/>
              </a:ext>
            </a:extLst>
          </p:cNvPr>
          <p:cNvSpPr>
            <a:spLocks noGrp="1"/>
          </p:cNvSpPr>
          <p:nvPr/>
        </p:nvSpPr>
        <p:spPr>
          <a:xfrm>
            <a:off x="274246" y="13827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ea typeface="맑은 고딕"/>
              </a:rPr>
              <a:t>3</a:t>
            </a:r>
            <a:r>
              <a:rPr lang="en-US" altLang="ko-KR" smtClean="0">
                <a:ea typeface="맑은 고딕"/>
              </a:rPr>
              <a:t>. </a:t>
            </a:r>
            <a:r>
              <a:rPr lang="ko-KR" altLang="en-US" dirty="0" err="1" smtClean="0">
                <a:ea typeface="맑은 고딕"/>
              </a:rPr>
              <a:t>사용기술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5869167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41D38B16-140D-43D2-97DF-A3A63699995D}"/>
              </a:ext>
            </a:extLst>
          </p:cNvPr>
          <p:cNvSpPr/>
          <p:nvPr/>
        </p:nvSpPr>
        <p:spPr>
          <a:xfrm>
            <a:off x="-1" y="2539"/>
            <a:ext cx="12191999" cy="11395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4B62E7D8-2355-44BA-A245-B5774C0B2832}"/>
              </a:ext>
            </a:extLst>
          </p:cNvPr>
          <p:cNvCxnSpPr>
            <a:cxnSpLocks/>
          </p:cNvCxnSpPr>
          <p:nvPr/>
        </p:nvCxnSpPr>
        <p:spPr>
          <a:xfrm>
            <a:off x="0" y="1142096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2D596F80-1369-418D-B79C-C48A2C2E6E06}"/>
              </a:ext>
            </a:extLst>
          </p:cNvPr>
          <p:cNvSpPr txBox="1"/>
          <p:nvPr/>
        </p:nvSpPr>
        <p:spPr>
          <a:xfrm>
            <a:off x="4445546" y="307333"/>
            <a:ext cx="33009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 smtClean="0">
                <a:solidFill>
                  <a:schemeClr val="bg1"/>
                </a:solidFill>
                <a:latin typeface="+mn-ea"/>
              </a:rPr>
              <a:t>Database </a:t>
            </a:r>
            <a:r>
              <a:rPr lang="ko-KR" altLang="en-US" sz="3600" spc="-300" dirty="0" smtClean="0">
                <a:solidFill>
                  <a:schemeClr val="bg1"/>
                </a:solidFill>
                <a:latin typeface="+mn-ea"/>
              </a:rPr>
              <a:t>관계도</a:t>
            </a:r>
            <a:endParaRPr lang="ko-KR" altLang="en-US" sz="3600" spc="-30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1128" y="1388687"/>
            <a:ext cx="5638675" cy="5276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02902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082" y="0"/>
            <a:ext cx="12192000" cy="6858000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0" y="0"/>
            <a:ext cx="12237082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타원 2"/>
          <p:cNvSpPr/>
          <p:nvPr/>
        </p:nvSpPr>
        <p:spPr>
          <a:xfrm>
            <a:off x="1209675" y="1154466"/>
            <a:ext cx="388681" cy="388681"/>
          </a:xfrm>
          <a:prstGeom prst="ellipse">
            <a:avLst/>
          </a:prstGeom>
          <a:noFill/>
          <a:ln w="1016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1960129" y="116414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>
                <a:solidFill>
                  <a:schemeClr val="bg1"/>
                </a:solidFill>
              </a:rPr>
              <a:t>김회진</a:t>
            </a:r>
            <a:endParaRPr lang="ko-KR" altLang="en-US" spc="-150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960127" y="2303332"/>
            <a:ext cx="862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bg1"/>
                </a:solidFill>
              </a:rPr>
              <a:t>김명환</a:t>
            </a:r>
            <a:endParaRPr lang="ko-KR" altLang="en-US" spc="-150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960126" y="3541394"/>
            <a:ext cx="862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 smtClean="0">
                <a:solidFill>
                  <a:schemeClr val="bg1"/>
                </a:solidFill>
              </a:rPr>
              <a:t>백인광</a:t>
            </a:r>
            <a:endParaRPr lang="ko-KR" altLang="en-US" spc="-15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960126" y="4815889"/>
            <a:ext cx="862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bg1"/>
                </a:solidFill>
              </a:rPr>
              <a:t>박종혁</a:t>
            </a:r>
            <a:endParaRPr lang="ko-KR" altLang="en-US" spc="-150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249641" y="1580830"/>
            <a:ext cx="3541394" cy="652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ko-KR" altLang="en-US" sz="1400" b="1" dirty="0" err="1" smtClean="0">
                <a:solidFill>
                  <a:schemeClr val="bg1"/>
                </a:solidFill>
              </a:rPr>
              <a:t>회원관련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(</a:t>
            </a:r>
            <a:r>
              <a:rPr lang="ko-KR" altLang="en-US" sz="1400" b="1" dirty="0" err="1" smtClean="0">
                <a:solidFill>
                  <a:schemeClr val="bg1"/>
                </a:solidFill>
              </a:rPr>
              <a:t>전영역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)</a:t>
            </a:r>
          </a:p>
          <a:p>
            <a:pPr marL="180975" indent="-180975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ko-KR" altLang="en-US" sz="1400" b="1" dirty="0" smtClean="0">
                <a:solidFill>
                  <a:schemeClr val="bg1"/>
                </a:solidFill>
              </a:rPr>
              <a:t>보안</a:t>
            </a:r>
            <a:endParaRPr lang="ko-KR" altLang="en-US" sz="1400" spc="-150" dirty="0">
              <a:solidFill>
                <a:schemeClr val="bg1"/>
              </a:solidFill>
              <a:latin typeface="Noto Sans CJK KR Thin" panose="020B0200000000000000" pitchFamily="34" charset="-127"/>
              <a:ea typeface="Noto Sans CJK KR Thin" panose="020B0200000000000000" pitchFamily="34" charset="-127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249641" y="2761635"/>
            <a:ext cx="3541394" cy="6232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ko-KR" altLang="en-US" sz="1400" b="1" dirty="0" smtClean="0">
                <a:solidFill>
                  <a:schemeClr val="bg1"/>
                </a:solidFill>
              </a:rPr>
              <a:t>주 거래 게시판 제작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 marL="180975" indent="-180975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ko-KR" altLang="en-US" sz="1400" b="1" dirty="0" smtClean="0">
                <a:solidFill>
                  <a:schemeClr val="bg1"/>
                </a:solidFill>
              </a:rPr>
              <a:t>주요 기능 구현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(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쪽지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,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찜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)</a:t>
            </a:r>
            <a:endParaRPr lang="en-US" altLang="ko-KR" sz="1400" spc="-150" dirty="0">
              <a:solidFill>
                <a:schemeClr val="bg1"/>
              </a:solidFill>
              <a:latin typeface="Noto Sans CJK KR Thin" panose="020B0200000000000000" pitchFamily="34" charset="-127"/>
              <a:ea typeface="Noto Sans CJK KR Thin" panose="020B0200000000000000" pitchFamily="34" charset="-127"/>
              <a:cs typeface="Arial" panose="020B060402020202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249641" y="3950648"/>
            <a:ext cx="3541394" cy="652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ko-KR" altLang="en-US" sz="1400" b="1" dirty="0" smtClean="0">
                <a:solidFill>
                  <a:schemeClr val="bg1"/>
                </a:solidFill>
              </a:rPr>
              <a:t>공지사항 및 </a:t>
            </a:r>
            <a:r>
              <a:rPr lang="en-US" altLang="ko-KR" sz="1400" b="1" dirty="0" err="1" smtClean="0">
                <a:solidFill>
                  <a:schemeClr val="bg1"/>
                </a:solidFill>
              </a:rPr>
              <a:t>QnA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게시판 제작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 marL="180975" indent="-180975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ko-KR" altLang="en-US" sz="1400" spc="-150" dirty="0" smtClean="0"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rPr>
              <a:t>프로젝트 관리 및  디자인</a:t>
            </a:r>
            <a:endParaRPr lang="ko-KR" altLang="en-US" sz="1400" spc="-150" dirty="0">
              <a:solidFill>
                <a:schemeClr val="bg1"/>
              </a:solidFill>
              <a:latin typeface="Noto Sans CJK KR Thin" panose="020B0200000000000000" pitchFamily="34" charset="-127"/>
              <a:ea typeface="Noto Sans CJK KR Thin" panose="020B0200000000000000" pitchFamily="34" charset="-127"/>
              <a:cs typeface="Arial" panose="020B0604020202020204" pitchFamily="34" charset="0"/>
            </a:endParaRPr>
          </a:p>
        </p:txBody>
      </p:sp>
      <p:cxnSp>
        <p:nvCxnSpPr>
          <p:cNvPr id="23" name="직선 연결선 22"/>
          <p:cNvCxnSpPr/>
          <p:nvPr/>
        </p:nvCxnSpPr>
        <p:spPr>
          <a:xfrm>
            <a:off x="139699" y="235157"/>
            <a:ext cx="4518025" cy="2613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타원 23"/>
          <p:cNvSpPr/>
          <p:nvPr/>
        </p:nvSpPr>
        <p:spPr>
          <a:xfrm>
            <a:off x="1209675" y="2273693"/>
            <a:ext cx="388681" cy="388681"/>
          </a:xfrm>
          <a:prstGeom prst="ellipse">
            <a:avLst/>
          </a:prstGeom>
          <a:noFill/>
          <a:ln w="1016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1209675" y="3522045"/>
            <a:ext cx="388681" cy="388681"/>
          </a:xfrm>
          <a:prstGeom prst="ellipse">
            <a:avLst/>
          </a:prstGeom>
          <a:noFill/>
          <a:ln w="1016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/>
          <p:cNvSpPr/>
          <p:nvPr/>
        </p:nvSpPr>
        <p:spPr>
          <a:xfrm>
            <a:off x="1209675" y="4770397"/>
            <a:ext cx="388681" cy="388681"/>
          </a:xfrm>
          <a:prstGeom prst="ellipse">
            <a:avLst/>
          </a:prstGeom>
          <a:noFill/>
          <a:ln w="1016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9715499" y="6505575"/>
            <a:ext cx="240642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7" name="제목 9"/>
          <p:cNvSpPr txBox="1">
            <a:spLocks/>
          </p:cNvSpPr>
          <p:nvPr/>
        </p:nvSpPr>
        <p:spPr>
          <a:xfrm>
            <a:off x="211849" y="412317"/>
            <a:ext cx="4210050" cy="616520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000" b="1" dirty="0" smtClean="0">
                <a:solidFill>
                  <a:schemeClr val="bg1"/>
                </a:solidFill>
              </a:rPr>
              <a:t>조원 소개 및 개인 파트</a:t>
            </a:r>
            <a:r>
              <a:rPr lang="en-US" altLang="ko-KR" sz="3000" b="1" dirty="0" smtClean="0">
                <a:solidFill>
                  <a:schemeClr val="bg1"/>
                </a:solidFill>
              </a:rPr>
              <a:t>	</a:t>
            </a:r>
            <a:r>
              <a:rPr lang="en-US" altLang="ko-KR" sz="3000" dirty="0" smtClean="0">
                <a:solidFill>
                  <a:schemeClr val="bg1"/>
                </a:solidFill>
              </a:rPr>
              <a:t>	</a:t>
            </a:r>
            <a:endParaRPr lang="ko-KR" altLang="en-US" sz="3000" dirty="0">
              <a:solidFill>
                <a:schemeClr val="bg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249641" y="5185221"/>
            <a:ext cx="3541394" cy="652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ko-KR" altLang="en-US" sz="1400" b="1" dirty="0" smtClean="0">
                <a:solidFill>
                  <a:schemeClr val="bg1"/>
                </a:solidFill>
              </a:rPr>
              <a:t>공통 페이지 제작 및 디자인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 marL="180975" indent="-180975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ko-KR" altLang="en-US" sz="1400" b="1" spc="-150" dirty="0" smtClean="0"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rPr>
              <a:t>주요 기능 구현 </a:t>
            </a:r>
            <a:r>
              <a:rPr lang="en-US" altLang="ko-KR" sz="1400" b="1" spc="-150" dirty="0" smtClean="0"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rPr>
              <a:t>(</a:t>
            </a:r>
            <a:r>
              <a:rPr lang="ko-KR" altLang="en-US" sz="1400" b="1" spc="-150" dirty="0" smtClean="0"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rPr>
              <a:t>쪽지</a:t>
            </a:r>
            <a:r>
              <a:rPr lang="en-US" altLang="ko-KR" sz="1400" b="1" spc="-150" dirty="0" smtClean="0"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rPr>
              <a:t>,</a:t>
            </a:r>
            <a:r>
              <a:rPr lang="ko-KR" altLang="en-US" sz="1400" b="1" spc="-150" smtClean="0"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rPr>
              <a:t>알림</a:t>
            </a:r>
            <a:r>
              <a:rPr lang="en-US" altLang="ko-KR" sz="1400" b="1" spc="-150" smtClean="0"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rPr>
              <a:t>)</a:t>
            </a:r>
            <a:endParaRPr lang="ko-KR" altLang="en-US" sz="1400" spc="-150" dirty="0">
              <a:solidFill>
                <a:schemeClr val="bg1"/>
              </a:solidFill>
              <a:latin typeface="Noto Sans CJK KR Thin" panose="020B0200000000000000" pitchFamily="34" charset="-127"/>
              <a:ea typeface="Noto Sans CJK KR Thin" panose="020B0200000000000000" pitchFamily="34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0315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8117036" y="513343"/>
            <a:ext cx="3656577" cy="3695738"/>
            <a:chOff x="8307536" y="513343"/>
            <a:chExt cx="3656577" cy="3695738"/>
          </a:xfrm>
        </p:grpSpPr>
        <p:sp>
          <p:nvSpPr>
            <p:cNvPr id="8" name="이등변 삼각형 7"/>
            <p:cNvSpPr/>
            <p:nvPr/>
          </p:nvSpPr>
          <p:spPr>
            <a:xfrm rot="5400000">
              <a:off x="10712131" y="832233"/>
              <a:ext cx="1344721" cy="1159242"/>
            </a:xfrm>
            <a:prstGeom prst="triangl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이등변 삼각형 8"/>
            <p:cNvSpPr/>
            <p:nvPr/>
          </p:nvSpPr>
          <p:spPr>
            <a:xfrm rot="16200000" flipH="1">
              <a:off x="9326503" y="606083"/>
              <a:ext cx="1344721" cy="1159242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이등변 삼각형 9"/>
            <p:cNvSpPr/>
            <p:nvPr/>
          </p:nvSpPr>
          <p:spPr>
            <a:xfrm rot="5400000">
              <a:off x="9574196" y="1657339"/>
              <a:ext cx="1344721" cy="1159242"/>
            </a:xfrm>
            <a:prstGeom prst="triangle">
              <a:avLst/>
            </a:prstGeom>
            <a:solidFill>
              <a:schemeClr val="accent3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이등변 삼각형 11"/>
            <p:cNvSpPr/>
            <p:nvPr/>
          </p:nvSpPr>
          <p:spPr>
            <a:xfrm rot="16200000">
              <a:off x="9812602" y="2403102"/>
              <a:ext cx="1344720" cy="1159242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이등변 삼각형 12"/>
            <p:cNvSpPr/>
            <p:nvPr/>
          </p:nvSpPr>
          <p:spPr>
            <a:xfrm rot="5400000" flipH="1">
              <a:off x="9232981" y="2957100"/>
              <a:ext cx="1344720" cy="1159242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이등변 삼각형 13"/>
            <p:cNvSpPr/>
            <p:nvPr/>
          </p:nvSpPr>
          <p:spPr>
            <a:xfrm rot="16200000">
              <a:off x="8214797" y="1555441"/>
              <a:ext cx="1344720" cy="1159242"/>
            </a:xfrm>
            <a:prstGeom prst="triangl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527769" y="2211262"/>
            <a:ext cx="610455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b="1" spc="-150" dirty="0" smtClean="0">
                <a:solidFill>
                  <a:schemeClr val="accent2">
                    <a:lumMod val="60000"/>
                    <a:lumOff val="40000"/>
                    <a:alpha val="70000"/>
                  </a:schemeClr>
                </a:solidFill>
                <a:latin typeface="+mj-lt"/>
                <a:ea typeface="THE명품고딕L" panose="02020603020101020101" pitchFamily="18" charset="-127"/>
              </a:rPr>
              <a:t>4. </a:t>
            </a:r>
            <a:r>
              <a:rPr lang="ko-KR" altLang="en-US" sz="6000" b="1" spc="-150" dirty="0" smtClean="0">
                <a:solidFill>
                  <a:schemeClr val="accent2">
                    <a:lumMod val="60000"/>
                    <a:lumOff val="40000"/>
                    <a:alpha val="70000"/>
                  </a:schemeClr>
                </a:solidFill>
                <a:latin typeface="+mj-lt"/>
                <a:ea typeface="THE명품고딕L" panose="02020603020101020101" pitchFamily="18" charset="-127"/>
              </a:rPr>
              <a:t>프로젝트 시연</a:t>
            </a:r>
            <a:endParaRPr lang="ko-KR" altLang="en-US" sz="6000" b="1" spc="-150" dirty="0">
              <a:solidFill>
                <a:schemeClr val="accent2">
                  <a:lumMod val="60000"/>
                  <a:lumOff val="40000"/>
                  <a:alpha val="70000"/>
                </a:schemeClr>
              </a:solidFill>
              <a:latin typeface="+mj-lt"/>
              <a:ea typeface="THE명품고딕L" panose="02020603020101020101" pitchFamily="18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35000" y="3429236"/>
            <a:ext cx="508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9715499" y="6505575"/>
            <a:ext cx="240642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49088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271</TotalTime>
  <Words>1034</Words>
  <Application>Microsoft Office PowerPoint</Application>
  <PresentationFormat>와이드스크린</PresentationFormat>
  <Paragraphs>246</Paragraphs>
  <Slides>41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41</vt:i4>
      </vt:variant>
    </vt:vector>
  </HeadingPairs>
  <TitlesOfParts>
    <vt:vector size="53" baseType="lpstr">
      <vt:lpstr>Arial Nova</vt:lpstr>
      <vt:lpstr>Noto Sans CJK KR Thin</vt:lpstr>
      <vt:lpstr>THE명품고딕L</vt:lpstr>
      <vt:lpstr>나눔스퀘어 Light</vt:lpstr>
      <vt:lpstr>맑은 고딕</vt:lpstr>
      <vt:lpstr>Arial</vt:lpstr>
      <vt:lpstr>Bauhaus 93</vt:lpstr>
      <vt:lpstr>Calibri</vt:lpstr>
      <vt:lpstr>Calibri Light</vt:lpstr>
      <vt:lpstr>Consolas</vt:lpstr>
      <vt:lpstr>Wingdings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hap0p9y@nate.com</cp:lastModifiedBy>
  <cp:revision>88</cp:revision>
  <dcterms:created xsi:type="dcterms:W3CDTF">2020-10-04T10:36:58Z</dcterms:created>
  <dcterms:modified xsi:type="dcterms:W3CDTF">2022-03-11T04:46:36Z</dcterms:modified>
</cp:coreProperties>
</file>